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523420-2FB2-46A2-8726-C4FBC2857157}" type="datetimeFigureOut">
              <a:rPr lang="en-US" smtClean="0"/>
              <a:t>6/16/2018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3BCA78-3D87-489F-8287-EA00AA136F7F}" type="slidenum">
              <a:rPr lang="en-US" smtClean="0"/>
              <a:t>‹#›</a:t>
            </a:fld>
            <a:endParaRPr lang="en-US"/>
          </a:p>
        </p:txBody>
      </p:sp>
    </p:spTree>
    <p:extLst>
      <p:ext uri="{BB962C8B-B14F-4D97-AF65-F5344CB8AC3E}">
        <p14:creationId xmlns:p14="http://schemas.microsoft.com/office/powerpoint/2010/main" val="922298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29B91E-D9C0-4D50-B7DB-9A719D7AF0C2}"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8900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9B91E-D9C0-4D50-B7DB-9A719D7AF0C2}"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0980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9B91E-D9C0-4D50-B7DB-9A719D7AF0C2}"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355001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9B91E-D9C0-4D50-B7DB-9A719D7AF0C2}"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20464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29B91E-D9C0-4D50-B7DB-9A719D7AF0C2}"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41702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29B91E-D9C0-4D50-B7DB-9A719D7AF0C2}"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51024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29B91E-D9C0-4D50-B7DB-9A719D7AF0C2}" type="datetimeFigureOut">
              <a:rPr lang="en-US" smtClean="0"/>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200478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29B91E-D9C0-4D50-B7DB-9A719D7AF0C2}" type="datetimeFigureOut">
              <a:rPr lang="en-US" smtClean="0"/>
              <a:t>6/16/2018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724015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9B91E-D9C0-4D50-B7DB-9A719D7AF0C2}" type="datetimeFigureOut">
              <a:rPr lang="en-US" smtClean="0"/>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414975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29B91E-D9C0-4D50-B7DB-9A719D7AF0C2}"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93460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29B91E-D9C0-4D50-B7DB-9A719D7AF0C2}"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5877-92C8-490A-BA00-25C4BD2EB060}" type="slidenum">
              <a:rPr lang="en-US" smtClean="0"/>
              <a:t>‹#›</a:t>
            </a:fld>
            <a:endParaRPr lang="en-US"/>
          </a:p>
        </p:txBody>
      </p:sp>
    </p:spTree>
    <p:extLst>
      <p:ext uri="{BB962C8B-B14F-4D97-AF65-F5344CB8AC3E}">
        <p14:creationId xmlns:p14="http://schemas.microsoft.com/office/powerpoint/2010/main" val="188797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9B91E-D9C0-4D50-B7DB-9A719D7AF0C2}" type="datetimeFigureOut">
              <a:rPr lang="en-US" smtClean="0"/>
              <a:t>6/16/2018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25877-92C8-490A-BA00-25C4BD2EB060}" type="slidenum">
              <a:rPr lang="en-US" smtClean="0"/>
              <a:t>‹#›</a:t>
            </a:fld>
            <a:endParaRPr lang="en-US"/>
          </a:p>
        </p:txBody>
      </p:sp>
    </p:spTree>
    <p:extLst>
      <p:ext uri="{BB962C8B-B14F-4D97-AF65-F5344CB8AC3E}">
        <p14:creationId xmlns:p14="http://schemas.microsoft.com/office/powerpoint/2010/main" val="716099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txBox="1">
            <a:spLocks/>
          </p:cNvSpPr>
          <p:nvPr/>
        </p:nvSpPr>
        <p:spPr bwMode="auto">
          <a:xfrm>
            <a:off x="228600" y="1088886"/>
            <a:ext cx="8534400" cy="4724400"/>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5717" tIns="35717" rIns="35717" bIns="35717" anchor="ctr"/>
          <a:lstStyle>
            <a:lvl1pPr marL="266700" eaLnBrk="0" hangingPunct="0">
              <a:defRPr sz="4200">
                <a:solidFill>
                  <a:srgbClr val="FFFFFF"/>
                </a:solidFill>
                <a:latin typeface="Gill Sans" charset="0"/>
                <a:sym typeface="Gill Sans" charset="0"/>
              </a:defRPr>
            </a:lvl1pPr>
            <a:lvl2pPr marL="742950" indent="-285750" eaLnBrk="0" hangingPunct="0">
              <a:defRPr sz="4200">
                <a:solidFill>
                  <a:srgbClr val="FFFFFF"/>
                </a:solidFill>
                <a:latin typeface="Gill Sans" charset="0"/>
                <a:sym typeface="Gill Sans" charset="0"/>
              </a:defRPr>
            </a:lvl2pPr>
            <a:lvl3pPr marL="1143000" indent="-228600" eaLnBrk="0" hangingPunct="0">
              <a:defRPr sz="4200">
                <a:solidFill>
                  <a:srgbClr val="FFFFFF"/>
                </a:solidFill>
                <a:latin typeface="Gill Sans" charset="0"/>
                <a:sym typeface="Gill Sans" charset="0"/>
              </a:defRPr>
            </a:lvl3pPr>
            <a:lvl4pPr marL="1600200" indent="-228600" eaLnBrk="0" hangingPunct="0">
              <a:defRPr sz="4200">
                <a:solidFill>
                  <a:srgbClr val="FFFFFF"/>
                </a:solidFill>
                <a:latin typeface="Gill Sans" charset="0"/>
                <a:sym typeface="Gill Sans" charset="0"/>
              </a:defRPr>
            </a:lvl4pPr>
            <a:lvl5pPr marL="2057400" indent="-228600" eaLnBrk="0" hangingPunct="0">
              <a:defRPr sz="4200">
                <a:solidFill>
                  <a:srgbClr val="FFFFFF"/>
                </a:solidFill>
                <a:latin typeface="Gill Sans" charset="0"/>
                <a:sym typeface="Gill Sans" charset="0"/>
              </a:defRPr>
            </a:lvl5pPr>
            <a:lvl6pPr marL="2514600" indent="-228600" algn="ctr" eaLnBrk="0" fontAlgn="base" hangingPunct="0">
              <a:spcBef>
                <a:spcPct val="0"/>
              </a:spcBef>
              <a:spcAft>
                <a:spcPct val="0"/>
              </a:spcAft>
              <a:defRPr sz="4200">
                <a:solidFill>
                  <a:srgbClr val="FFFFFF"/>
                </a:solidFill>
                <a:latin typeface="Gill Sans" charset="0"/>
                <a:sym typeface="Gill Sans" charset="0"/>
              </a:defRPr>
            </a:lvl6pPr>
            <a:lvl7pPr marL="2971800" indent="-228600" algn="ctr" eaLnBrk="0" fontAlgn="base" hangingPunct="0">
              <a:spcBef>
                <a:spcPct val="0"/>
              </a:spcBef>
              <a:spcAft>
                <a:spcPct val="0"/>
              </a:spcAft>
              <a:defRPr sz="4200">
                <a:solidFill>
                  <a:srgbClr val="FFFFFF"/>
                </a:solidFill>
                <a:latin typeface="Gill Sans" charset="0"/>
                <a:sym typeface="Gill Sans" charset="0"/>
              </a:defRPr>
            </a:lvl7pPr>
            <a:lvl8pPr marL="3429000" indent="-228600" algn="ctr" eaLnBrk="0" fontAlgn="base" hangingPunct="0">
              <a:spcBef>
                <a:spcPct val="0"/>
              </a:spcBef>
              <a:spcAft>
                <a:spcPct val="0"/>
              </a:spcAft>
              <a:defRPr sz="4200">
                <a:solidFill>
                  <a:srgbClr val="FFFFFF"/>
                </a:solidFill>
                <a:latin typeface="Gill Sans" charset="0"/>
                <a:sym typeface="Gill Sans" charset="0"/>
              </a:defRPr>
            </a:lvl8pPr>
            <a:lvl9pPr marL="3886200" indent="-228600" algn="ctr" eaLnBrk="0" fontAlgn="base" hangingPunct="0">
              <a:spcBef>
                <a:spcPct val="0"/>
              </a:spcBef>
              <a:spcAft>
                <a:spcPct val="0"/>
              </a:spcAft>
              <a:defRPr sz="4200">
                <a:solidFill>
                  <a:srgbClr val="FFFFFF"/>
                </a:solidFill>
                <a:latin typeface="Gill Sans" charset="0"/>
                <a:sym typeface="Gill Sans" charset="0"/>
              </a:defRPr>
            </a:lvl9pPr>
          </a:lstStyle>
          <a:p>
            <a:pPr>
              <a:defRPr/>
            </a:pPr>
            <a:r>
              <a:rPr lang="en-US" sz="2800" dirty="0">
                <a:solidFill>
                  <a:schemeClr val="tx1"/>
                </a:solidFill>
              </a:rPr>
              <a:t>Q:  Which country is undergoing rapid population growth?</a:t>
            </a:r>
          </a:p>
          <a:p>
            <a:pPr>
              <a:defRPr/>
            </a:pPr>
            <a:endParaRPr lang="en-US" sz="2800" dirty="0">
              <a:solidFill>
                <a:schemeClr val="tx1"/>
              </a:solidFill>
            </a:endParaRPr>
          </a:p>
          <a:p>
            <a:pPr lvl="6" algn="l">
              <a:defRPr/>
            </a:pPr>
            <a:r>
              <a:rPr lang="en-US" sz="2800" dirty="0">
                <a:solidFill>
                  <a:schemeClr val="bg1"/>
                </a:solidFill>
              </a:rPr>
              <a:t>b. Growing</a:t>
            </a:r>
          </a:p>
          <a:p>
            <a:pPr lvl="6" algn="l">
              <a:defRPr/>
            </a:pPr>
            <a:r>
              <a:rPr lang="en-US" sz="2800" dirty="0">
                <a:solidFill>
                  <a:schemeClr val="bg1"/>
                </a:solidFill>
              </a:rPr>
              <a:t>c. Declining</a:t>
            </a:r>
          </a:p>
          <a:p>
            <a:pPr lvl="6" algn="l">
              <a:defRPr/>
            </a:pPr>
            <a:r>
              <a:rPr lang="en-US" sz="2800" dirty="0">
                <a:solidFill>
                  <a:schemeClr val="bg1"/>
                </a:solidFill>
              </a:rPr>
              <a:t>d. None of the above</a:t>
            </a:r>
          </a:p>
          <a:p>
            <a:pPr marL="709885" indent="-522368" eaLnBrk="1" hangingPunct="1">
              <a:buFontTx/>
              <a:buAutoNum type="arabicPeriod"/>
              <a:defRPr/>
            </a:pPr>
            <a:endParaRPr lang="en-US" sz="2800" b="1" dirty="0">
              <a:solidFill>
                <a:schemeClr val="tx1"/>
              </a:solidFill>
            </a:endParaRPr>
          </a:p>
          <a:p>
            <a:pPr marL="187517" eaLnBrk="1" hangingPunct="1">
              <a:defRPr/>
            </a:pPr>
            <a:endParaRPr lang="en-US" sz="2800" b="1" dirty="0">
              <a:solidFill>
                <a:schemeClr val="tx1"/>
              </a:solidFill>
            </a:endParaRPr>
          </a:p>
        </p:txBody>
      </p:sp>
      <p:pic>
        <p:nvPicPr>
          <p:cNvPr id="8" name="Picture 4" descr="histograms"/>
          <p:cNvPicPr>
            <a:picLocks noGrp="1" noChangeAspect="1" noChangeArrowheads="1"/>
          </p:cNvPicPr>
          <p:nvPr>
            <p:ph idx="1"/>
          </p:nvPr>
        </p:nvPicPr>
        <p:blipFill>
          <a:blip r:embed="rId2"/>
          <a:stretch>
            <a:fillRect/>
          </a:stretch>
        </p:blipFill>
        <p:spPr>
          <a:xfrm>
            <a:off x="1292087" y="2667000"/>
            <a:ext cx="6757430" cy="3364999"/>
          </a:xfrm>
        </p:spPr>
      </p:pic>
      <p:sp>
        <p:nvSpPr>
          <p:cNvPr id="3" name="TextBox 2"/>
          <p:cNvSpPr txBox="1"/>
          <p:nvPr/>
        </p:nvSpPr>
        <p:spPr>
          <a:xfrm>
            <a:off x="746502" y="381000"/>
            <a:ext cx="7848600" cy="707886"/>
          </a:xfrm>
          <a:prstGeom prst="rect">
            <a:avLst/>
          </a:prstGeom>
          <a:noFill/>
        </p:spPr>
        <p:txBody>
          <a:bodyPr wrap="square" rtlCol="0">
            <a:spAutoFit/>
          </a:bodyPr>
          <a:lstStyle/>
          <a:p>
            <a:r>
              <a:rPr lang="en-US" sz="4000" b="1" dirty="0">
                <a:latin typeface="Arial Black" pitchFamily="34" charset="0"/>
              </a:rPr>
              <a:t>Population Math problems</a:t>
            </a:r>
            <a:endParaRPr lang="en-US" sz="4000" dirty="0">
              <a:latin typeface="Arial Black" pitchFamily="34" charset="0"/>
            </a:endParaRPr>
          </a:p>
        </p:txBody>
      </p:sp>
    </p:spTree>
    <p:extLst>
      <p:ext uri="{BB962C8B-B14F-4D97-AF65-F5344CB8AC3E}">
        <p14:creationId xmlns:p14="http://schemas.microsoft.com/office/powerpoint/2010/main" val="287177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dirty="0"/>
              <a:t>3b. At this rate of increase, how long will it take Central </a:t>
            </a:r>
            <a:br>
              <a:rPr lang="en-US" sz="2800" dirty="0"/>
            </a:br>
            <a:r>
              <a:rPr lang="en-US" sz="2800" dirty="0"/>
              <a:t>       Fremont’s population of 35,000 to double? (Round to the </a:t>
            </a:r>
            <a:br>
              <a:rPr lang="en-US" sz="2800" dirty="0"/>
            </a:br>
            <a:r>
              <a:rPr lang="en-US" sz="2800" dirty="0"/>
              <a:t>       nearest whole number.)</a:t>
            </a:r>
          </a:p>
        </p:txBody>
      </p:sp>
      <p:grpSp>
        <p:nvGrpSpPr>
          <p:cNvPr id="4" name="Group 3"/>
          <p:cNvGrpSpPr/>
          <p:nvPr/>
        </p:nvGrpSpPr>
        <p:grpSpPr>
          <a:xfrm>
            <a:off x="210845" y="1825928"/>
            <a:ext cx="8229600" cy="1088994"/>
            <a:chOff x="241917" y="1959005"/>
            <a:chExt cx="8229600" cy="1088994"/>
          </a:xfrm>
        </p:grpSpPr>
        <p:sp>
          <p:nvSpPr>
            <p:cNvPr id="5"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grpSp>
          <p:nvGrpSpPr>
            <p:cNvPr id="6" name="Group 5"/>
            <p:cNvGrpSpPr/>
            <p:nvPr/>
          </p:nvGrpSpPr>
          <p:grpSpPr>
            <a:xfrm>
              <a:off x="4325645" y="1959005"/>
              <a:ext cx="1066800" cy="1015663"/>
              <a:chOff x="4873840" y="2438400"/>
              <a:chExt cx="1066800" cy="1015663"/>
            </a:xfrm>
          </p:grpSpPr>
          <p:sp>
            <p:nvSpPr>
              <p:cNvPr id="7" name="TextBox 6"/>
              <p:cNvSpPr txBox="1"/>
              <p:nvPr/>
            </p:nvSpPr>
            <p:spPr>
              <a:xfrm>
                <a:off x="4873840" y="2438400"/>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r</a:t>
                </a:r>
              </a:p>
            </p:txBody>
          </p:sp>
          <p:sp>
            <p:nvSpPr>
              <p:cNvPr id="8" name="TextBox 7"/>
              <p:cNvSpPr txBox="1"/>
              <p:nvPr/>
            </p:nvSpPr>
            <p:spPr>
              <a:xfrm>
                <a:off x="4904912" y="2590800"/>
                <a:ext cx="383219" cy="553998"/>
              </a:xfrm>
              <a:prstGeom prst="rect">
                <a:avLst/>
              </a:prstGeom>
              <a:noFill/>
              <a:ln>
                <a:noFill/>
              </a:ln>
            </p:spPr>
            <p:txBody>
              <a:bodyPr wrap="square" rtlCol="0">
                <a:spAutoFit/>
              </a:bodyPr>
              <a:lstStyle/>
              <a:p>
                <a:r>
                  <a:rPr lang="en-US" sz="3000" dirty="0"/>
                  <a:t>=</a:t>
                </a:r>
              </a:p>
            </p:txBody>
          </p:sp>
        </p:grpSp>
      </p:grpSp>
      <p:grpSp>
        <p:nvGrpSpPr>
          <p:cNvPr id="9" name="Group 8"/>
          <p:cNvGrpSpPr/>
          <p:nvPr/>
        </p:nvGrpSpPr>
        <p:grpSpPr>
          <a:xfrm>
            <a:off x="179773" y="3350892"/>
            <a:ext cx="8229600" cy="1066800"/>
            <a:chOff x="241917" y="3250707"/>
            <a:chExt cx="8229600" cy="1066800"/>
          </a:xfrm>
        </p:grpSpPr>
        <p:grpSp>
          <p:nvGrpSpPr>
            <p:cNvPr id="10" name="Group 9"/>
            <p:cNvGrpSpPr/>
            <p:nvPr/>
          </p:nvGrpSpPr>
          <p:grpSpPr>
            <a:xfrm>
              <a:off x="241917" y="3250707"/>
              <a:ext cx="8229600" cy="1066800"/>
              <a:chOff x="241917" y="3250707"/>
              <a:chExt cx="8229600" cy="1066800"/>
            </a:xfrm>
          </p:grpSpPr>
          <p:sp>
            <p:nvSpPr>
              <p:cNvPr id="12"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sp>
            <p:nvSpPr>
              <p:cNvPr id="13" name="TextBox 12"/>
              <p:cNvSpPr txBox="1"/>
              <p:nvPr/>
            </p:nvSpPr>
            <p:spPr>
              <a:xfrm>
                <a:off x="4343400" y="3250707"/>
                <a:ext cx="1128944" cy="1015663"/>
              </a:xfrm>
              <a:prstGeom prst="rect">
                <a:avLst/>
              </a:prstGeom>
              <a:noFill/>
              <a:ln>
                <a:noFill/>
              </a:ln>
            </p:spPr>
            <p:txBody>
              <a:bodyPr wrap="square" rtlCol="0">
                <a:spAutoFit/>
              </a:bodyPr>
              <a:lstStyle/>
              <a:p>
                <a:r>
                  <a:rPr lang="en-US" sz="3000" dirty="0"/>
                  <a:t>    </a:t>
                </a:r>
                <a:r>
                  <a:rPr lang="en-US" sz="3000" u="sng" dirty="0"/>
                  <a:t>70</a:t>
                </a:r>
              </a:p>
              <a:p>
                <a:r>
                  <a:rPr lang="en-US" sz="3000" dirty="0"/>
                  <a:t>    1.6</a:t>
                </a:r>
              </a:p>
            </p:txBody>
          </p:sp>
        </p:grpSp>
        <p:sp>
          <p:nvSpPr>
            <p:cNvPr id="11" name="TextBox 10"/>
            <p:cNvSpPr txBox="1"/>
            <p:nvPr/>
          </p:nvSpPr>
          <p:spPr>
            <a:xfrm>
              <a:off x="4343400" y="3429000"/>
              <a:ext cx="383219" cy="553998"/>
            </a:xfrm>
            <a:prstGeom prst="rect">
              <a:avLst/>
            </a:prstGeom>
            <a:noFill/>
            <a:ln>
              <a:noFill/>
            </a:ln>
          </p:spPr>
          <p:txBody>
            <a:bodyPr wrap="square" rtlCol="0">
              <a:spAutoFit/>
            </a:bodyPr>
            <a:lstStyle/>
            <a:p>
              <a:r>
                <a:rPr lang="en-US" sz="3000" dirty="0"/>
                <a:t>=</a:t>
              </a:r>
            </a:p>
          </p:txBody>
        </p:sp>
      </p:grpSp>
      <p:grpSp>
        <p:nvGrpSpPr>
          <p:cNvPr id="14" name="Group 13"/>
          <p:cNvGrpSpPr/>
          <p:nvPr/>
        </p:nvGrpSpPr>
        <p:grpSpPr>
          <a:xfrm>
            <a:off x="210845" y="5048202"/>
            <a:ext cx="8229600" cy="1066800"/>
            <a:chOff x="241917" y="4724400"/>
            <a:chExt cx="8229600" cy="1066800"/>
          </a:xfrm>
        </p:grpSpPr>
        <p:sp>
          <p:nvSpPr>
            <p:cNvPr id="15"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sp>
          <p:nvSpPr>
            <p:cNvPr id="16" name="TextBox 15"/>
            <p:cNvSpPr txBox="1"/>
            <p:nvPr/>
          </p:nvSpPr>
          <p:spPr>
            <a:xfrm>
              <a:off x="4381871" y="4876800"/>
              <a:ext cx="2780929" cy="553998"/>
            </a:xfrm>
            <a:prstGeom prst="rect">
              <a:avLst/>
            </a:prstGeom>
            <a:noFill/>
            <a:ln>
              <a:noFill/>
            </a:ln>
          </p:spPr>
          <p:txBody>
            <a:bodyPr wrap="square" rtlCol="0">
              <a:spAutoFit/>
            </a:bodyPr>
            <a:lstStyle/>
            <a:p>
              <a:r>
                <a:rPr lang="en-US" sz="3000" dirty="0"/>
                <a:t>= 44 years</a:t>
              </a:r>
            </a:p>
          </p:txBody>
        </p:sp>
      </p:grpSp>
    </p:spTree>
    <p:extLst>
      <p:ext uri="{BB962C8B-B14F-4D97-AF65-F5344CB8AC3E}">
        <p14:creationId xmlns:p14="http://schemas.microsoft.com/office/powerpoint/2010/main" val="14243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477962"/>
          </a:xfrm>
        </p:spPr>
        <p:txBody>
          <a:bodyPr>
            <a:normAutofit fontScale="90000"/>
          </a:bodyPr>
          <a:lstStyle/>
          <a:p>
            <a:pPr algn="l"/>
            <a:r>
              <a:rPr lang="en-US" sz="2800" dirty="0"/>
              <a:t>4. In 2010, the crude birth rate in Lower Fremont was 25 and the</a:t>
            </a:r>
            <a:br>
              <a:rPr lang="en-US" sz="2800" dirty="0"/>
            </a:br>
            <a:r>
              <a:rPr lang="en-US" sz="2800" dirty="0"/>
              <a:t>    crude death rate was 11.  If the population was 15,000 in 2010, </a:t>
            </a:r>
            <a:br>
              <a:rPr lang="en-US" sz="2800" dirty="0"/>
            </a:br>
            <a:r>
              <a:rPr lang="en-US" sz="2800" dirty="0"/>
              <a:t>    and the population growth rate remains constant, when will the </a:t>
            </a:r>
            <a:br>
              <a:rPr lang="en-US" sz="2800" dirty="0"/>
            </a:br>
            <a:r>
              <a:rPr lang="en-US" sz="2800" dirty="0"/>
              <a:t>    population reach 30,000?</a:t>
            </a:r>
          </a:p>
        </p:txBody>
      </p:sp>
      <p:grpSp>
        <p:nvGrpSpPr>
          <p:cNvPr id="22" name="Group 21"/>
          <p:cNvGrpSpPr/>
          <p:nvPr/>
        </p:nvGrpSpPr>
        <p:grpSpPr>
          <a:xfrm>
            <a:off x="76200" y="2555845"/>
            <a:ext cx="8839200" cy="1077218"/>
            <a:chOff x="76200" y="2052809"/>
            <a:chExt cx="8839200" cy="1077218"/>
          </a:xfrm>
        </p:grpSpPr>
        <p:sp>
          <p:nvSpPr>
            <p:cNvPr id="12" name="Content Placeholder 2"/>
            <p:cNvSpPr txBox="1">
              <a:spLocks/>
            </p:cNvSpPr>
            <p:nvPr/>
          </p:nvSpPr>
          <p:spPr>
            <a:xfrm>
              <a:off x="76200" y="2139427"/>
              <a:ext cx="88392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a:t>Pop growth rate – </a:t>
              </a:r>
            </a:p>
            <a:p>
              <a:pPr marL="0" indent="0">
                <a:buFont typeface="Arial" panose="020B0604020202020204" pitchFamily="34" charset="0"/>
                <a:buNone/>
              </a:pPr>
              <a:endParaRPr lang="en-US" dirty="0"/>
            </a:p>
          </p:txBody>
        </p:sp>
        <p:sp>
          <p:nvSpPr>
            <p:cNvPr id="13" name="TextBox 12"/>
            <p:cNvSpPr txBox="1"/>
            <p:nvPr/>
          </p:nvSpPr>
          <p:spPr>
            <a:xfrm>
              <a:off x="2863212" y="2052809"/>
              <a:ext cx="2164507" cy="1077218"/>
            </a:xfrm>
            <a:prstGeom prst="rect">
              <a:avLst/>
            </a:prstGeom>
            <a:noFill/>
            <a:ln>
              <a:noFill/>
            </a:ln>
          </p:spPr>
          <p:txBody>
            <a:bodyPr wrap="square" rtlCol="0">
              <a:spAutoFit/>
            </a:bodyPr>
            <a:lstStyle/>
            <a:p>
              <a:r>
                <a:rPr lang="en-US" sz="3200" u="sng" dirty="0"/>
                <a:t>(CBR-CDR)</a:t>
              </a:r>
            </a:p>
            <a:p>
              <a:r>
                <a:rPr lang="en-US" sz="3200" dirty="0"/>
                <a:t>       10</a:t>
              </a:r>
            </a:p>
          </p:txBody>
        </p:sp>
      </p:grpSp>
      <p:grpSp>
        <p:nvGrpSpPr>
          <p:cNvPr id="16" name="Group 15"/>
          <p:cNvGrpSpPr/>
          <p:nvPr/>
        </p:nvGrpSpPr>
        <p:grpSpPr>
          <a:xfrm>
            <a:off x="4723660" y="2525812"/>
            <a:ext cx="1795509" cy="1077218"/>
            <a:chOff x="4480264" y="3544799"/>
            <a:chExt cx="1795509" cy="1077218"/>
          </a:xfrm>
        </p:grpSpPr>
        <p:sp>
          <p:nvSpPr>
            <p:cNvPr id="14" name="TextBox 13"/>
            <p:cNvSpPr txBox="1"/>
            <p:nvPr/>
          </p:nvSpPr>
          <p:spPr>
            <a:xfrm>
              <a:off x="4800600" y="3544799"/>
              <a:ext cx="1475173" cy="1077218"/>
            </a:xfrm>
            <a:prstGeom prst="rect">
              <a:avLst/>
            </a:prstGeom>
            <a:noFill/>
            <a:ln>
              <a:noFill/>
            </a:ln>
          </p:spPr>
          <p:txBody>
            <a:bodyPr wrap="square" rtlCol="0">
              <a:spAutoFit/>
            </a:bodyPr>
            <a:lstStyle/>
            <a:p>
              <a:r>
                <a:rPr lang="en-US" sz="3200" u="sng" dirty="0"/>
                <a:t>(25-11)</a:t>
              </a:r>
            </a:p>
            <a:p>
              <a:r>
                <a:rPr lang="en-US" sz="3200" dirty="0"/>
                <a:t>    10</a:t>
              </a:r>
            </a:p>
          </p:txBody>
        </p:sp>
        <p:sp>
          <p:nvSpPr>
            <p:cNvPr id="15" name="TextBox 14"/>
            <p:cNvSpPr txBox="1"/>
            <p:nvPr/>
          </p:nvSpPr>
          <p:spPr>
            <a:xfrm>
              <a:off x="4480264" y="3810000"/>
              <a:ext cx="383219" cy="553998"/>
            </a:xfrm>
            <a:prstGeom prst="rect">
              <a:avLst/>
            </a:prstGeom>
            <a:noFill/>
            <a:ln>
              <a:noFill/>
            </a:ln>
          </p:spPr>
          <p:txBody>
            <a:bodyPr wrap="square" rtlCol="0">
              <a:spAutoFit/>
            </a:bodyPr>
            <a:lstStyle/>
            <a:p>
              <a:r>
                <a:rPr lang="en-US" sz="3000" dirty="0"/>
                <a:t>=</a:t>
              </a:r>
            </a:p>
          </p:txBody>
        </p:sp>
      </p:grpSp>
      <p:grpSp>
        <p:nvGrpSpPr>
          <p:cNvPr id="19" name="Group 18"/>
          <p:cNvGrpSpPr/>
          <p:nvPr/>
        </p:nvGrpSpPr>
        <p:grpSpPr>
          <a:xfrm>
            <a:off x="6442968" y="2556589"/>
            <a:ext cx="1128944" cy="1015663"/>
            <a:chOff x="4281253" y="3381669"/>
            <a:chExt cx="1128944" cy="1015663"/>
          </a:xfrm>
        </p:grpSpPr>
        <p:sp>
          <p:nvSpPr>
            <p:cNvPr id="17" name="TextBox 16"/>
            <p:cNvSpPr txBox="1"/>
            <p:nvPr/>
          </p:nvSpPr>
          <p:spPr>
            <a:xfrm>
              <a:off x="4281253" y="3381669"/>
              <a:ext cx="1128944" cy="1015663"/>
            </a:xfrm>
            <a:prstGeom prst="rect">
              <a:avLst/>
            </a:prstGeom>
            <a:noFill/>
            <a:ln>
              <a:noFill/>
            </a:ln>
          </p:spPr>
          <p:txBody>
            <a:bodyPr wrap="square" rtlCol="0">
              <a:spAutoFit/>
            </a:bodyPr>
            <a:lstStyle/>
            <a:p>
              <a:r>
                <a:rPr lang="en-US" sz="3000" dirty="0"/>
                <a:t>    </a:t>
              </a:r>
              <a:r>
                <a:rPr lang="en-US" sz="3000" u="sng" dirty="0"/>
                <a:t>14</a:t>
              </a:r>
            </a:p>
            <a:p>
              <a:r>
                <a:rPr lang="en-US" sz="3000" dirty="0"/>
                <a:t>    10</a:t>
              </a:r>
            </a:p>
          </p:txBody>
        </p:sp>
        <p:sp>
          <p:nvSpPr>
            <p:cNvPr id="18" name="TextBox 17"/>
            <p:cNvSpPr txBox="1"/>
            <p:nvPr/>
          </p:nvSpPr>
          <p:spPr>
            <a:xfrm>
              <a:off x="4281253" y="3570965"/>
              <a:ext cx="383219" cy="553998"/>
            </a:xfrm>
            <a:prstGeom prst="rect">
              <a:avLst/>
            </a:prstGeom>
            <a:noFill/>
            <a:ln>
              <a:noFill/>
            </a:ln>
          </p:spPr>
          <p:txBody>
            <a:bodyPr wrap="square" rtlCol="0">
              <a:spAutoFit/>
            </a:bodyPr>
            <a:lstStyle/>
            <a:p>
              <a:r>
                <a:rPr lang="en-US" sz="3000" dirty="0"/>
                <a:t>=</a:t>
              </a:r>
            </a:p>
          </p:txBody>
        </p:sp>
      </p:grpSp>
      <p:grpSp>
        <p:nvGrpSpPr>
          <p:cNvPr id="23" name="Group 22"/>
          <p:cNvGrpSpPr/>
          <p:nvPr/>
        </p:nvGrpSpPr>
        <p:grpSpPr>
          <a:xfrm>
            <a:off x="7391400" y="2760980"/>
            <a:ext cx="1321292" cy="584031"/>
            <a:chOff x="4771008" y="4239399"/>
            <a:chExt cx="1321292" cy="584031"/>
          </a:xfrm>
        </p:grpSpPr>
        <p:sp>
          <p:nvSpPr>
            <p:cNvPr id="20" name="TextBox 19"/>
            <p:cNvSpPr txBox="1"/>
            <p:nvPr/>
          </p:nvSpPr>
          <p:spPr>
            <a:xfrm>
              <a:off x="5025500" y="4239399"/>
              <a:ext cx="1066800" cy="553998"/>
            </a:xfrm>
            <a:prstGeom prst="rect">
              <a:avLst/>
            </a:prstGeom>
            <a:noFill/>
            <a:ln>
              <a:noFill/>
            </a:ln>
          </p:spPr>
          <p:txBody>
            <a:bodyPr wrap="square" rtlCol="0">
              <a:spAutoFit/>
            </a:bodyPr>
            <a:lstStyle/>
            <a:p>
              <a:r>
                <a:rPr lang="en-US" sz="3000" dirty="0"/>
                <a:t> 1.4%</a:t>
              </a:r>
            </a:p>
          </p:txBody>
        </p:sp>
        <p:sp>
          <p:nvSpPr>
            <p:cNvPr id="21" name="TextBox 20"/>
            <p:cNvSpPr txBox="1"/>
            <p:nvPr/>
          </p:nvSpPr>
          <p:spPr>
            <a:xfrm>
              <a:off x="4771008" y="4269432"/>
              <a:ext cx="383219" cy="553998"/>
            </a:xfrm>
            <a:prstGeom prst="rect">
              <a:avLst/>
            </a:prstGeom>
            <a:noFill/>
            <a:ln>
              <a:noFill/>
            </a:ln>
          </p:spPr>
          <p:txBody>
            <a:bodyPr wrap="square" rtlCol="0">
              <a:spAutoFit/>
            </a:bodyPr>
            <a:lstStyle/>
            <a:p>
              <a:r>
                <a:rPr lang="en-US" sz="3000" dirty="0"/>
                <a:t>=</a:t>
              </a:r>
            </a:p>
          </p:txBody>
        </p:sp>
      </p:grpSp>
      <p:sp>
        <p:nvSpPr>
          <p:cNvPr id="24" name="TextBox 23"/>
          <p:cNvSpPr txBox="1"/>
          <p:nvPr/>
        </p:nvSpPr>
        <p:spPr>
          <a:xfrm>
            <a:off x="304800" y="1904999"/>
            <a:ext cx="8382000" cy="461665"/>
          </a:xfrm>
          <a:prstGeom prst="rect">
            <a:avLst/>
          </a:prstGeom>
          <a:noFill/>
        </p:spPr>
        <p:txBody>
          <a:bodyPr wrap="square" rtlCol="0">
            <a:spAutoFit/>
          </a:bodyPr>
          <a:lstStyle/>
          <a:p>
            <a:r>
              <a:rPr lang="en-US" sz="2400" dirty="0"/>
              <a:t>* How many times will the population double?  </a:t>
            </a:r>
          </a:p>
        </p:txBody>
      </p:sp>
      <p:sp>
        <p:nvSpPr>
          <p:cNvPr id="26" name="TextBox 25"/>
          <p:cNvSpPr txBox="1"/>
          <p:nvPr/>
        </p:nvSpPr>
        <p:spPr>
          <a:xfrm>
            <a:off x="6245440" y="1892423"/>
            <a:ext cx="762000" cy="461665"/>
          </a:xfrm>
          <a:prstGeom prst="rect">
            <a:avLst/>
          </a:prstGeom>
          <a:noFill/>
        </p:spPr>
        <p:txBody>
          <a:bodyPr wrap="square" rtlCol="0">
            <a:spAutoFit/>
          </a:bodyPr>
          <a:lstStyle/>
          <a:p>
            <a:r>
              <a:rPr lang="en-US" sz="2400" b="1" dirty="0">
                <a:solidFill>
                  <a:srgbClr val="0033CC"/>
                </a:solidFill>
              </a:rPr>
              <a:t>1</a:t>
            </a:r>
          </a:p>
        </p:txBody>
      </p:sp>
      <p:grpSp>
        <p:nvGrpSpPr>
          <p:cNvPr id="27" name="Group 26"/>
          <p:cNvGrpSpPr/>
          <p:nvPr/>
        </p:nvGrpSpPr>
        <p:grpSpPr>
          <a:xfrm>
            <a:off x="174595" y="3853144"/>
            <a:ext cx="8662386" cy="1075560"/>
            <a:chOff x="241917" y="1972439"/>
            <a:chExt cx="8229600" cy="1075560"/>
          </a:xfrm>
        </p:grpSpPr>
        <p:sp>
          <p:nvSpPr>
            <p:cNvPr id="28"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grpSp>
          <p:nvGrpSpPr>
            <p:cNvPr id="29" name="Group 28"/>
            <p:cNvGrpSpPr/>
            <p:nvPr/>
          </p:nvGrpSpPr>
          <p:grpSpPr>
            <a:xfrm>
              <a:off x="4110638" y="1972439"/>
              <a:ext cx="1086211" cy="1015663"/>
              <a:chOff x="4658833" y="2451834"/>
              <a:chExt cx="1086211" cy="1015663"/>
            </a:xfrm>
          </p:grpSpPr>
          <p:sp>
            <p:nvSpPr>
              <p:cNvPr id="30" name="TextBox 29"/>
              <p:cNvSpPr txBox="1"/>
              <p:nvPr/>
            </p:nvSpPr>
            <p:spPr>
              <a:xfrm>
                <a:off x="4678244" y="2451834"/>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r</a:t>
                </a:r>
              </a:p>
            </p:txBody>
          </p:sp>
          <p:sp>
            <p:nvSpPr>
              <p:cNvPr id="31" name="TextBox 30"/>
              <p:cNvSpPr txBox="1"/>
              <p:nvPr/>
            </p:nvSpPr>
            <p:spPr>
              <a:xfrm>
                <a:off x="4658833" y="2587959"/>
                <a:ext cx="383219" cy="553998"/>
              </a:xfrm>
              <a:prstGeom prst="rect">
                <a:avLst/>
              </a:prstGeom>
              <a:noFill/>
              <a:ln>
                <a:noFill/>
              </a:ln>
            </p:spPr>
            <p:txBody>
              <a:bodyPr wrap="square" rtlCol="0">
                <a:spAutoFit/>
              </a:bodyPr>
              <a:lstStyle/>
              <a:p>
                <a:r>
                  <a:rPr lang="en-US" sz="3000" dirty="0"/>
                  <a:t>=</a:t>
                </a:r>
              </a:p>
            </p:txBody>
          </p:sp>
        </p:grpSp>
      </p:grpSp>
      <p:grpSp>
        <p:nvGrpSpPr>
          <p:cNvPr id="32" name="Group 31"/>
          <p:cNvGrpSpPr/>
          <p:nvPr/>
        </p:nvGrpSpPr>
        <p:grpSpPr>
          <a:xfrm>
            <a:off x="5265375" y="3804628"/>
            <a:ext cx="1128944" cy="1015663"/>
            <a:chOff x="4659296" y="5067656"/>
            <a:chExt cx="1128944" cy="1015663"/>
          </a:xfrm>
        </p:grpSpPr>
        <p:sp>
          <p:nvSpPr>
            <p:cNvPr id="33" name="TextBox 32"/>
            <p:cNvSpPr txBox="1"/>
            <p:nvPr/>
          </p:nvSpPr>
          <p:spPr>
            <a:xfrm>
              <a:off x="4659296" y="5067656"/>
              <a:ext cx="1128944" cy="1015663"/>
            </a:xfrm>
            <a:prstGeom prst="rect">
              <a:avLst/>
            </a:prstGeom>
            <a:noFill/>
            <a:ln>
              <a:noFill/>
            </a:ln>
          </p:spPr>
          <p:txBody>
            <a:bodyPr wrap="square" rtlCol="0">
              <a:spAutoFit/>
            </a:bodyPr>
            <a:lstStyle/>
            <a:p>
              <a:r>
                <a:rPr lang="en-US" sz="3000" dirty="0"/>
                <a:t>    </a:t>
              </a:r>
              <a:r>
                <a:rPr lang="en-US" sz="3000" u="sng" dirty="0"/>
                <a:t>70</a:t>
              </a:r>
            </a:p>
            <a:p>
              <a:r>
                <a:rPr lang="en-US" sz="3000" dirty="0"/>
                <a:t>    1.4</a:t>
              </a:r>
            </a:p>
          </p:txBody>
        </p:sp>
        <p:sp>
          <p:nvSpPr>
            <p:cNvPr id="34" name="TextBox 33"/>
            <p:cNvSpPr txBox="1"/>
            <p:nvPr/>
          </p:nvSpPr>
          <p:spPr>
            <a:xfrm>
              <a:off x="4697115" y="5223222"/>
              <a:ext cx="383219" cy="553998"/>
            </a:xfrm>
            <a:prstGeom prst="rect">
              <a:avLst/>
            </a:prstGeom>
            <a:noFill/>
            <a:ln>
              <a:noFill/>
            </a:ln>
          </p:spPr>
          <p:txBody>
            <a:bodyPr wrap="square" rtlCol="0">
              <a:spAutoFit/>
            </a:bodyPr>
            <a:lstStyle/>
            <a:p>
              <a:r>
                <a:rPr lang="en-US" sz="3000" dirty="0"/>
                <a:t>=</a:t>
              </a:r>
            </a:p>
          </p:txBody>
        </p:sp>
      </p:grpSp>
      <p:sp>
        <p:nvSpPr>
          <p:cNvPr id="35" name="TextBox 34"/>
          <p:cNvSpPr txBox="1"/>
          <p:nvPr/>
        </p:nvSpPr>
        <p:spPr>
          <a:xfrm>
            <a:off x="6372688" y="4018212"/>
            <a:ext cx="2037424" cy="553998"/>
          </a:xfrm>
          <a:prstGeom prst="rect">
            <a:avLst/>
          </a:prstGeom>
          <a:noFill/>
          <a:ln>
            <a:noFill/>
          </a:ln>
        </p:spPr>
        <p:txBody>
          <a:bodyPr wrap="square" rtlCol="0">
            <a:spAutoFit/>
          </a:bodyPr>
          <a:lstStyle/>
          <a:p>
            <a:r>
              <a:rPr lang="en-US" sz="3000" dirty="0"/>
              <a:t>= 50 Years</a:t>
            </a:r>
          </a:p>
        </p:txBody>
      </p:sp>
      <p:sp>
        <p:nvSpPr>
          <p:cNvPr id="36" name="TextBox 35"/>
          <p:cNvSpPr txBox="1"/>
          <p:nvPr/>
        </p:nvSpPr>
        <p:spPr>
          <a:xfrm>
            <a:off x="174595" y="5305887"/>
            <a:ext cx="7798292" cy="523220"/>
          </a:xfrm>
          <a:prstGeom prst="rect">
            <a:avLst/>
          </a:prstGeom>
          <a:noFill/>
          <a:ln>
            <a:solidFill>
              <a:schemeClr val="tx1"/>
            </a:solidFill>
          </a:ln>
        </p:spPr>
        <p:txBody>
          <a:bodyPr wrap="square" rtlCol="0">
            <a:spAutoFit/>
          </a:bodyPr>
          <a:lstStyle/>
          <a:p>
            <a:r>
              <a:rPr lang="en-US" sz="2800" dirty="0"/>
              <a:t>2010 + 50 years = </a:t>
            </a:r>
            <a:r>
              <a:rPr lang="en-US" sz="2800" b="1" dirty="0">
                <a:solidFill>
                  <a:srgbClr val="0033CC"/>
                </a:solidFill>
              </a:rPr>
              <a:t>2060</a:t>
            </a:r>
          </a:p>
        </p:txBody>
      </p:sp>
    </p:spTree>
    <p:extLst>
      <p:ext uri="{BB962C8B-B14F-4D97-AF65-F5344CB8AC3E}">
        <p14:creationId xmlns:p14="http://schemas.microsoft.com/office/powerpoint/2010/main" val="174285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35" grpId="0"/>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pPr algn="l"/>
            <a:r>
              <a:rPr lang="en-US" sz="2800" dirty="0"/>
              <a:t>5. In 2010, East Fremont had a population of 10 million people, a birth rate of 7.2%, and a death rate of 2.2%. If the birth and death rates remain constant, in what year will the population will be close to 40 million people?</a:t>
            </a:r>
          </a:p>
        </p:txBody>
      </p:sp>
      <p:grpSp>
        <p:nvGrpSpPr>
          <p:cNvPr id="4" name="Group 3"/>
          <p:cNvGrpSpPr/>
          <p:nvPr/>
        </p:nvGrpSpPr>
        <p:grpSpPr>
          <a:xfrm>
            <a:off x="174595" y="2590800"/>
            <a:ext cx="8662386" cy="990600"/>
            <a:chOff x="304800" y="1709291"/>
            <a:chExt cx="8229600" cy="990600"/>
          </a:xfrm>
        </p:grpSpPr>
        <p:sp>
          <p:nvSpPr>
            <p:cNvPr id="5"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a:t>Pop growth rate – </a:t>
              </a:r>
            </a:p>
            <a:p>
              <a:pPr marL="0" indent="0">
                <a:buFont typeface="Arial" panose="020B0604020202020204" pitchFamily="34" charset="0"/>
                <a:buNone/>
              </a:pPr>
              <a:endParaRPr lang="en-US" dirty="0"/>
            </a:p>
          </p:txBody>
        </p:sp>
        <p:sp>
          <p:nvSpPr>
            <p:cNvPr id="6" name="TextBox 5"/>
            <p:cNvSpPr txBox="1"/>
            <p:nvPr/>
          </p:nvSpPr>
          <p:spPr>
            <a:xfrm>
              <a:off x="3253666" y="1716320"/>
              <a:ext cx="2286000" cy="584775"/>
            </a:xfrm>
            <a:prstGeom prst="rect">
              <a:avLst/>
            </a:prstGeom>
            <a:noFill/>
            <a:ln>
              <a:noFill/>
            </a:ln>
          </p:spPr>
          <p:txBody>
            <a:bodyPr wrap="square" rtlCol="0">
              <a:spAutoFit/>
            </a:bodyPr>
            <a:lstStyle/>
            <a:p>
              <a:r>
                <a:rPr lang="en-US" sz="3200" u="sng" dirty="0"/>
                <a:t>(CBR-CDR)</a:t>
              </a:r>
            </a:p>
          </p:txBody>
        </p:sp>
      </p:grpSp>
      <p:sp>
        <p:nvSpPr>
          <p:cNvPr id="7" name="TextBox 6"/>
          <p:cNvSpPr txBox="1"/>
          <p:nvPr/>
        </p:nvSpPr>
        <p:spPr>
          <a:xfrm>
            <a:off x="454981" y="1905000"/>
            <a:ext cx="8382000" cy="461665"/>
          </a:xfrm>
          <a:prstGeom prst="rect">
            <a:avLst/>
          </a:prstGeom>
          <a:noFill/>
        </p:spPr>
        <p:txBody>
          <a:bodyPr wrap="square" rtlCol="0">
            <a:spAutoFit/>
          </a:bodyPr>
          <a:lstStyle/>
          <a:p>
            <a:r>
              <a:rPr lang="en-US" sz="2400" dirty="0"/>
              <a:t>* How many times did the population double?  </a:t>
            </a:r>
          </a:p>
        </p:txBody>
      </p:sp>
      <p:sp>
        <p:nvSpPr>
          <p:cNvPr id="8" name="TextBox 7"/>
          <p:cNvSpPr txBox="1"/>
          <p:nvPr/>
        </p:nvSpPr>
        <p:spPr>
          <a:xfrm>
            <a:off x="6477000" y="1905000"/>
            <a:ext cx="762000" cy="461665"/>
          </a:xfrm>
          <a:prstGeom prst="rect">
            <a:avLst/>
          </a:prstGeom>
          <a:noFill/>
        </p:spPr>
        <p:txBody>
          <a:bodyPr wrap="square" rtlCol="0">
            <a:spAutoFit/>
          </a:bodyPr>
          <a:lstStyle/>
          <a:p>
            <a:r>
              <a:rPr lang="en-US" sz="2400" b="1" dirty="0">
                <a:solidFill>
                  <a:srgbClr val="0033CC"/>
                </a:solidFill>
              </a:rPr>
              <a:t>2</a:t>
            </a:r>
          </a:p>
        </p:txBody>
      </p:sp>
      <p:grpSp>
        <p:nvGrpSpPr>
          <p:cNvPr id="12" name="Group 11"/>
          <p:cNvGrpSpPr/>
          <p:nvPr/>
        </p:nvGrpSpPr>
        <p:grpSpPr>
          <a:xfrm>
            <a:off x="4968536" y="2590800"/>
            <a:ext cx="2956264" cy="1077218"/>
            <a:chOff x="4968536" y="2590800"/>
            <a:chExt cx="2956264" cy="1077218"/>
          </a:xfrm>
        </p:grpSpPr>
        <p:sp>
          <p:nvSpPr>
            <p:cNvPr id="9" name="TextBox 8"/>
            <p:cNvSpPr txBox="1"/>
            <p:nvPr/>
          </p:nvSpPr>
          <p:spPr>
            <a:xfrm>
              <a:off x="5334000" y="2590800"/>
              <a:ext cx="2590800" cy="1077218"/>
            </a:xfrm>
            <a:prstGeom prst="rect">
              <a:avLst/>
            </a:prstGeom>
            <a:noFill/>
            <a:ln>
              <a:noFill/>
            </a:ln>
          </p:spPr>
          <p:txBody>
            <a:bodyPr wrap="square" rtlCol="0">
              <a:spAutoFit/>
            </a:bodyPr>
            <a:lstStyle/>
            <a:p>
              <a:r>
                <a:rPr lang="en-US" sz="3200" u="sng" dirty="0"/>
                <a:t>(7.2% </a:t>
              </a:r>
              <a:r>
                <a:rPr lang="en-US" sz="3200" u="sng"/>
                <a:t>– 2.2%)</a:t>
              </a:r>
              <a:endParaRPr lang="en-US" sz="3200" u="sng" dirty="0"/>
            </a:p>
            <a:p>
              <a:r>
                <a:rPr lang="en-US" sz="3200" dirty="0"/>
                <a:t>  </a:t>
              </a:r>
            </a:p>
          </p:txBody>
        </p:sp>
        <p:sp>
          <p:nvSpPr>
            <p:cNvPr id="10" name="TextBox 9"/>
            <p:cNvSpPr txBox="1"/>
            <p:nvPr/>
          </p:nvSpPr>
          <p:spPr>
            <a:xfrm>
              <a:off x="4968536" y="2742906"/>
              <a:ext cx="383219" cy="553998"/>
            </a:xfrm>
            <a:prstGeom prst="rect">
              <a:avLst/>
            </a:prstGeom>
            <a:noFill/>
            <a:ln>
              <a:noFill/>
            </a:ln>
          </p:spPr>
          <p:txBody>
            <a:bodyPr wrap="square" rtlCol="0">
              <a:spAutoFit/>
            </a:bodyPr>
            <a:lstStyle/>
            <a:p>
              <a:r>
                <a:rPr lang="en-US" sz="3000" dirty="0"/>
                <a:t>=</a:t>
              </a:r>
            </a:p>
          </p:txBody>
        </p:sp>
      </p:grpSp>
      <p:sp>
        <p:nvSpPr>
          <p:cNvPr id="11" name="TextBox 10"/>
          <p:cNvSpPr txBox="1"/>
          <p:nvPr/>
        </p:nvSpPr>
        <p:spPr>
          <a:xfrm>
            <a:off x="174595" y="3103459"/>
            <a:ext cx="8382000" cy="461665"/>
          </a:xfrm>
          <a:prstGeom prst="rect">
            <a:avLst/>
          </a:prstGeom>
          <a:noFill/>
        </p:spPr>
        <p:txBody>
          <a:bodyPr wrap="square" rtlCol="0">
            <a:spAutoFit/>
          </a:bodyPr>
          <a:lstStyle/>
          <a:p>
            <a:r>
              <a:rPr lang="en-US" sz="2400" b="1" dirty="0">
                <a:solidFill>
                  <a:srgbClr val="0033CC"/>
                </a:solidFill>
              </a:rPr>
              <a:t>*Birth and death rates already in %, so do not divide by 10!  </a:t>
            </a:r>
          </a:p>
        </p:txBody>
      </p:sp>
      <p:grpSp>
        <p:nvGrpSpPr>
          <p:cNvPr id="13" name="Group 12"/>
          <p:cNvGrpSpPr/>
          <p:nvPr/>
        </p:nvGrpSpPr>
        <p:grpSpPr>
          <a:xfrm>
            <a:off x="174595" y="3876376"/>
            <a:ext cx="8662386" cy="1088994"/>
            <a:chOff x="241917" y="1959005"/>
            <a:chExt cx="8229600" cy="1088994"/>
          </a:xfrm>
        </p:grpSpPr>
        <p:sp>
          <p:nvSpPr>
            <p:cNvPr id="14"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grpSp>
          <p:nvGrpSpPr>
            <p:cNvPr id="15" name="Group 14"/>
            <p:cNvGrpSpPr/>
            <p:nvPr/>
          </p:nvGrpSpPr>
          <p:grpSpPr>
            <a:xfrm>
              <a:off x="4325645" y="1959005"/>
              <a:ext cx="1066800" cy="1015663"/>
              <a:chOff x="4873840" y="2438400"/>
              <a:chExt cx="1066800" cy="1015663"/>
            </a:xfrm>
          </p:grpSpPr>
          <p:sp>
            <p:nvSpPr>
              <p:cNvPr id="16" name="TextBox 15"/>
              <p:cNvSpPr txBox="1"/>
              <p:nvPr/>
            </p:nvSpPr>
            <p:spPr>
              <a:xfrm>
                <a:off x="4873840" y="2438400"/>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r</a:t>
                </a:r>
              </a:p>
            </p:txBody>
          </p:sp>
          <p:sp>
            <p:nvSpPr>
              <p:cNvPr id="17" name="TextBox 16"/>
              <p:cNvSpPr txBox="1"/>
              <p:nvPr/>
            </p:nvSpPr>
            <p:spPr>
              <a:xfrm>
                <a:off x="4904912" y="2590800"/>
                <a:ext cx="383219" cy="553998"/>
              </a:xfrm>
              <a:prstGeom prst="rect">
                <a:avLst/>
              </a:prstGeom>
              <a:noFill/>
              <a:ln>
                <a:noFill/>
              </a:ln>
            </p:spPr>
            <p:txBody>
              <a:bodyPr wrap="square" rtlCol="0">
                <a:spAutoFit/>
              </a:bodyPr>
              <a:lstStyle/>
              <a:p>
                <a:r>
                  <a:rPr lang="en-US" sz="3000" dirty="0"/>
                  <a:t>=</a:t>
                </a:r>
              </a:p>
            </p:txBody>
          </p:sp>
        </p:grpSp>
      </p:grpSp>
      <p:sp>
        <p:nvSpPr>
          <p:cNvPr id="18" name="TextBox 17"/>
          <p:cNvSpPr txBox="1"/>
          <p:nvPr/>
        </p:nvSpPr>
        <p:spPr>
          <a:xfrm>
            <a:off x="7772400" y="2742906"/>
            <a:ext cx="970624" cy="553998"/>
          </a:xfrm>
          <a:prstGeom prst="rect">
            <a:avLst/>
          </a:prstGeom>
          <a:noFill/>
          <a:ln>
            <a:noFill/>
          </a:ln>
        </p:spPr>
        <p:txBody>
          <a:bodyPr wrap="square" rtlCol="0">
            <a:spAutoFit/>
          </a:bodyPr>
          <a:lstStyle/>
          <a:p>
            <a:r>
              <a:rPr lang="en-US" sz="3000" dirty="0"/>
              <a:t>= 5%</a:t>
            </a:r>
          </a:p>
        </p:txBody>
      </p:sp>
      <p:grpSp>
        <p:nvGrpSpPr>
          <p:cNvPr id="21" name="Group 20"/>
          <p:cNvGrpSpPr/>
          <p:nvPr/>
        </p:nvGrpSpPr>
        <p:grpSpPr>
          <a:xfrm>
            <a:off x="5226728" y="3873210"/>
            <a:ext cx="1128944" cy="1015663"/>
            <a:chOff x="4659296" y="5067656"/>
            <a:chExt cx="1128944" cy="1015663"/>
          </a:xfrm>
        </p:grpSpPr>
        <p:sp>
          <p:nvSpPr>
            <p:cNvPr id="19" name="TextBox 18"/>
            <p:cNvSpPr txBox="1"/>
            <p:nvPr/>
          </p:nvSpPr>
          <p:spPr>
            <a:xfrm>
              <a:off x="4659296" y="5067656"/>
              <a:ext cx="1128944" cy="1015663"/>
            </a:xfrm>
            <a:prstGeom prst="rect">
              <a:avLst/>
            </a:prstGeom>
            <a:noFill/>
            <a:ln>
              <a:noFill/>
            </a:ln>
          </p:spPr>
          <p:txBody>
            <a:bodyPr wrap="square" rtlCol="0">
              <a:spAutoFit/>
            </a:bodyPr>
            <a:lstStyle/>
            <a:p>
              <a:r>
                <a:rPr lang="en-US" sz="3000" dirty="0"/>
                <a:t>    </a:t>
              </a:r>
              <a:r>
                <a:rPr lang="en-US" sz="3000" u="sng" dirty="0"/>
                <a:t>70</a:t>
              </a:r>
            </a:p>
            <a:p>
              <a:r>
                <a:rPr lang="en-US" sz="3000" dirty="0"/>
                <a:t>     5</a:t>
              </a:r>
            </a:p>
          </p:txBody>
        </p:sp>
        <p:sp>
          <p:nvSpPr>
            <p:cNvPr id="20" name="TextBox 19"/>
            <p:cNvSpPr txBox="1"/>
            <p:nvPr/>
          </p:nvSpPr>
          <p:spPr>
            <a:xfrm>
              <a:off x="4697115" y="5223222"/>
              <a:ext cx="383219" cy="553998"/>
            </a:xfrm>
            <a:prstGeom prst="rect">
              <a:avLst/>
            </a:prstGeom>
            <a:noFill/>
            <a:ln>
              <a:noFill/>
            </a:ln>
          </p:spPr>
          <p:txBody>
            <a:bodyPr wrap="square" rtlCol="0">
              <a:spAutoFit/>
            </a:bodyPr>
            <a:lstStyle/>
            <a:p>
              <a:r>
                <a:rPr lang="en-US" sz="3000" dirty="0"/>
                <a:t>=</a:t>
              </a:r>
            </a:p>
          </p:txBody>
        </p:sp>
      </p:grpSp>
      <p:sp>
        <p:nvSpPr>
          <p:cNvPr id="22" name="TextBox 21"/>
          <p:cNvSpPr txBox="1"/>
          <p:nvPr/>
        </p:nvSpPr>
        <p:spPr>
          <a:xfrm>
            <a:off x="6268376" y="4028776"/>
            <a:ext cx="2037424" cy="553998"/>
          </a:xfrm>
          <a:prstGeom prst="rect">
            <a:avLst/>
          </a:prstGeom>
          <a:noFill/>
          <a:ln>
            <a:noFill/>
          </a:ln>
        </p:spPr>
        <p:txBody>
          <a:bodyPr wrap="square" rtlCol="0">
            <a:spAutoFit/>
          </a:bodyPr>
          <a:lstStyle/>
          <a:p>
            <a:r>
              <a:rPr lang="en-US" sz="3000" dirty="0"/>
              <a:t>= 14 Years</a:t>
            </a:r>
          </a:p>
        </p:txBody>
      </p:sp>
      <p:grpSp>
        <p:nvGrpSpPr>
          <p:cNvPr id="30" name="Group 29"/>
          <p:cNvGrpSpPr/>
          <p:nvPr/>
        </p:nvGrpSpPr>
        <p:grpSpPr>
          <a:xfrm>
            <a:off x="174594" y="5257800"/>
            <a:ext cx="8740805" cy="954107"/>
            <a:chOff x="174595" y="5257800"/>
            <a:chExt cx="8382000" cy="954107"/>
          </a:xfrm>
        </p:grpSpPr>
        <p:sp>
          <p:nvSpPr>
            <p:cNvPr id="23" name="TextBox 22"/>
            <p:cNvSpPr txBox="1"/>
            <p:nvPr/>
          </p:nvSpPr>
          <p:spPr>
            <a:xfrm>
              <a:off x="174595" y="5257800"/>
              <a:ext cx="8382000" cy="954107"/>
            </a:xfrm>
            <a:prstGeom prst="rect">
              <a:avLst/>
            </a:prstGeom>
            <a:noFill/>
            <a:ln>
              <a:solidFill>
                <a:schemeClr val="tx1"/>
              </a:solidFill>
            </a:ln>
          </p:spPr>
          <p:txBody>
            <a:bodyPr wrap="square" rtlCol="0">
              <a:spAutoFit/>
            </a:bodyPr>
            <a:lstStyle/>
            <a:p>
              <a:r>
                <a:rPr lang="en-US" sz="2800" u="sng" dirty="0"/>
                <a:t>14 years </a:t>
              </a:r>
              <a:r>
                <a:rPr lang="en-US" sz="2800" dirty="0"/>
                <a:t>       2 Doubles</a:t>
              </a:r>
            </a:p>
            <a:p>
              <a:r>
                <a:rPr lang="en-US" sz="2800" dirty="0"/>
                <a:t>1 Double</a:t>
              </a:r>
            </a:p>
          </p:txBody>
        </p:sp>
        <p:sp>
          <p:nvSpPr>
            <p:cNvPr id="24" name="TextBox 23"/>
            <p:cNvSpPr txBox="1"/>
            <p:nvPr/>
          </p:nvSpPr>
          <p:spPr>
            <a:xfrm>
              <a:off x="1674180" y="5332520"/>
              <a:ext cx="383219" cy="553998"/>
            </a:xfrm>
            <a:prstGeom prst="rect">
              <a:avLst/>
            </a:prstGeom>
            <a:noFill/>
            <a:ln>
              <a:noFill/>
            </a:ln>
          </p:spPr>
          <p:txBody>
            <a:bodyPr wrap="square" rtlCol="0">
              <a:spAutoFit/>
            </a:bodyPr>
            <a:lstStyle/>
            <a:p>
              <a:r>
                <a:rPr lang="en-US" sz="3000" dirty="0"/>
                <a:t>X</a:t>
              </a:r>
            </a:p>
          </p:txBody>
        </p:sp>
      </p:grpSp>
      <p:grpSp>
        <p:nvGrpSpPr>
          <p:cNvPr id="31" name="Group 30"/>
          <p:cNvGrpSpPr/>
          <p:nvPr/>
        </p:nvGrpSpPr>
        <p:grpSpPr>
          <a:xfrm>
            <a:off x="533400" y="5404043"/>
            <a:ext cx="2705100" cy="715631"/>
            <a:chOff x="533400" y="5404043"/>
            <a:chExt cx="2705100" cy="715631"/>
          </a:xfrm>
        </p:grpSpPr>
        <p:cxnSp>
          <p:nvCxnSpPr>
            <p:cNvPr id="28" name="Straight Connector 27"/>
            <p:cNvCxnSpPr/>
            <p:nvPr/>
          </p:nvCxnSpPr>
          <p:spPr>
            <a:xfrm flipV="1">
              <a:off x="2400300" y="5404043"/>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33400" y="5814874"/>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4133295" y="5404043"/>
            <a:ext cx="4782105" cy="553998"/>
          </a:xfrm>
          <a:prstGeom prst="rect">
            <a:avLst/>
          </a:prstGeom>
          <a:noFill/>
          <a:ln>
            <a:noFill/>
          </a:ln>
        </p:spPr>
        <p:txBody>
          <a:bodyPr wrap="square" rtlCol="0">
            <a:spAutoFit/>
          </a:bodyPr>
          <a:lstStyle/>
          <a:p>
            <a:r>
              <a:rPr lang="en-US" sz="3000" b="1" dirty="0">
                <a:solidFill>
                  <a:srgbClr val="0033CC"/>
                </a:solidFill>
              </a:rPr>
              <a:t>= 28 years or the year 2038</a:t>
            </a:r>
          </a:p>
        </p:txBody>
      </p:sp>
    </p:spTree>
    <p:extLst>
      <p:ext uri="{BB962C8B-B14F-4D97-AF65-F5344CB8AC3E}">
        <p14:creationId xmlns:p14="http://schemas.microsoft.com/office/powerpoint/2010/main" val="178115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8" grpId="0"/>
      <p:bldP spid="22"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630362"/>
          </a:xfrm>
        </p:spPr>
        <p:txBody>
          <a:bodyPr>
            <a:normAutofit fontScale="90000"/>
          </a:bodyPr>
          <a:lstStyle/>
          <a:p>
            <a:pPr algn="l"/>
            <a:r>
              <a:rPr lang="en-US" sz="2800" dirty="0"/>
              <a:t>6. In 2010, the population of </a:t>
            </a:r>
            <a:r>
              <a:rPr lang="en-US" sz="2800" dirty="0" err="1"/>
              <a:t>Fremontville</a:t>
            </a:r>
            <a:r>
              <a:rPr lang="en-US" sz="2800" dirty="0"/>
              <a:t> was 6 million and </a:t>
            </a:r>
            <a:br>
              <a:rPr lang="en-US" sz="2800" dirty="0"/>
            </a:br>
            <a:r>
              <a:rPr lang="en-US" sz="2800" dirty="0"/>
              <a:t>    growing at a rate of 1.4% / year.  If the rate of population </a:t>
            </a:r>
            <a:br>
              <a:rPr lang="en-US" sz="2800" dirty="0"/>
            </a:br>
            <a:r>
              <a:rPr lang="en-US" sz="2800" dirty="0"/>
              <a:t>    growth remains constant, in what year will the population reach </a:t>
            </a:r>
            <a:br>
              <a:rPr lang="en-US" sz="2800" dirty="0"/>
            </a:br>
            <a:r>
              <a:rPr lang="en-US" sz="2800" dirty="0"/>
              <a:t>    24 million people?</a:t>
            </a:r>
          </a:p>
        </p:txBody>
      </p:sp>
      <p:sp>
        <p:nvSpPr>
          <p:cNvPr id="4" name="TextBox 3"/>
          <p:cNvSpPr txBox="1"/>
          <p:nvPr/>
        </p:nvSpPr>
        <p:spPr>
          <a:xfrm>
            <a:off x="454981" y="1905000"/>
            <a:ext cx="8382000" cy="461665"/>
          </a:xfrm>
          <a:prstGeom prst="rect">
            <a:avLst/>
          </a:prstGeom>
          <a:noFill/>
        </p:spPr>
        <p:txBody>
          <a:bodyPr wrap="square" rtlCol="0">
            <a:spAutoFit/>
          </a:bodyPr>
          <a:lstStyle/>
          <a:p>
            <a:r>
              <a:rPr lang="en-US" sz="2400" dirty="0"/>
              <a:t>* How many times did the population double?  </a:t>
            </a:r>
          </a:p>
        </p:txBody>
      </p:sp>
      <p:sp>
        <p:nvSpPr>
          <p:cNvPr id="5" name="TextBox 4"/>
          <p:cNvSpPr txBox="1"/>
          <p:nvPr/>
        </p:nvSpPr>
        <p:spPr>
          <a:xfrm>
            <a:off x="6477000" y="1905000"/>
            <a:ext cx="762000" cy="461665"/>
          </a:xfrm>
          <a:prstGeom prst="rect">
            <a:avLst/>
          </a:prstGeom>
          <a:noFill/>
        </p:spPr>
        <p:txBody>
          <a:bodyPr wrap="square" rtlCol="0">
            <a:spAutoFit/>
          </a:bodyPr>
          <a:lstStyle/>
          <a:p>
            <a:r>
              <a:rPr lang="en-US" sz="2400" b="1" dirty="0">
                <a:solidFill>
                  <a:srgbClr val="0033CC"/>
                </a:solidFill>
              </a:rPr>
              <a:t>2</a:t>
            </a:r>
          </a:p>
        </p:txBody>
      </p:sp>
      <p:grpSp>
        <p:nvGrpSpPr>
          <p:cNvPr id="6" name="Group 5"/>
          <p:cNvGrpSpPr/>
          <p:nvPr/>
        </p:nvGrpSpPr>
        <p:grpSpPr>
          <a:xfrm>
            <a:off x="190131" y="2667000"/>
            <a:ext cx="8662386" cy="1088994"/>
            <a:chOff x="241917" y="1959005"/>
            <a:chExt cx="8229600" cy="1088994"/>
          </a:xfrm>
        </p:grpSpPr>
        <p:sp>
          <p:nvSpPr>
            <p:cNvPr id="7"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grpSp>
          <p:nvGrpSpPr>
            <p:cNvPr id="8" name="Group 7"/>
            <p:cNvGrpSpPr/>
            <p:nvPr/>
          </p:nvGrpSpPr>
          <p:grpSpPr>
            <a:xfrm>
              <a:off x="4091927" y="1959005"/>
              <a:ext cx="1066800" cy="1015663"/>
              <a:chOff x="4640122" y="2438400"/>
              <a:chExt cx="1066800" cy="1015663"/>
            </a:xfrm>
          </p:grpSpPr>
          <p:sp>
            <p:nvSpPr>
              <p:cNvPr id="9" name="TextBox 8"/>
              <p:cNvSpPr txBox="1"/>
              <p:nvPr/>
            </p:nvSpPr>
            <p:spPr>
              <a:xfrm>
                <a:off x="4640122" y="2438400"/>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r</a:t>
                </a:r>
              </a:p>
            </p:txBody>
          </p:sp>
          <p:sp>
            <p:nvSpPr>
              <p:cNvPr id="10" name="TextBox 9"/>
              <p:cNvSpPr txBox="1"/>
              <p:nvPr/>
            </p:nvSpPr>
            <p:spPr>
              <a:xfrm>
                <a:off x="4640122" y="2578223"/>
                <a:ext cx="383219" cy="553998"/>
              </a:xfrm>
              <a:prstGeom prst="rect">
                <a:avLst/>
              </a:prstGeom>
              <a:noFill/>
              <a:ln>
                <a:noFill/>
              </a:ln>
            </p:spPr>
            <p:txBody>
              <a:bodyPr wrap="square" rtlCol="0">
                <a:spAutoFit/>
              </a:bodyPr>
              <a:lstStyle/>
              <a:p>
                <a:r>
                  <a:rPr lang="en-US" sz="3000" dirty="0"/>
                  <a:t>=</a:t>
                </a:r>
              </a:p>
            </p:txBody>
          </p:sp>
        </p:grpSp>
      </p:grpSp>
      <p:grpSp>
        <p:nvGrpSpPr>
          <p:cNvPr id="13" name="Group 12"/>
          <p:cNvGrpSpPr/>
          <p:nvPr/>
        </p:nvGrpSpPr>
        <p:grpSpPr>
          <a:xfrm>
            <a:off x="5105400" y="2689194"/>
            <a:ext cx="1128944" cy="1015663"/>
            <a:chOff x="5402501" y="2689194"/>
            <a:chExt cx="1128944" cy="1015663"/>
          </a:xfrm>
        </p:grpSpPr>
        <p:sp>
          <p:nvSpPr>
            <p:cNvPr id="11" name="TextBox 10"/>
            <p:cNvSpPr txBox="1"/>
            <p:nvPr/>
          </p:nvSpPr>
          <p:spPr>
            <a:xfrm>
              <a:off x="5402501" y="2689194"/>
              <a:ext cx="1128944" cy="1015663"/>
            </a:xfrm>
            <a:prstGeom prst="rect">
              <a:avLst/>
            </a:prstGeom>
            <a:noFill/>
            <a:ln>
              <a:noFill/>
            </a:ln>
          </p:spPr>
          <p:txBody>
            <a:bodyPr wrap="square" rtlCol="0">
              <a:spAutoFit/>
            </a:bodyPr>
            <a:lstStyle/>
            <a:p>
              <a:r>
                <a:rPr lang="en-US" sz="3000" dirty="0"/>
                <a:t>    </a:t>
              </a:r>
              <a:r>
                <a:rPr lang="en-US" sz="3000" u="sng" dirty="0"/>
                <a:t>70</a:t>
              </a:r>
            </a:p>
            <a:p>
              <a:r>
                <a:rPr lang="en-US" sz="3000" dirty="0"/>
                <a:t>    1.4</a:t>
              </a:r>
            </a:p>
          </p:txBody>
        </p:sp>
        <p:sp>
          <p:nvSpPr>
            <p:cNvPr id="12" name="TextBox 11"/>
            <p:cNvSpPr txBox="1"/>
            <p:nvPr/>
          </p:nvSpPr>
          <p:spPr>
            <a:xfrm>
              <a:off x="5404457" y="2806823"/>
              <a:ext cx="383219" cy="553998"/>
            </a:xfrm>
            <a:prstGeom prst="rect">
              <a:avLst/>
            </a:prstGeom>
            <a:noFill/>
            <a:ln>
              <a:noFill/>
            </a:ln>
          </p:spPr>
          <p:txBody>
            <a:bodyPr wrap="square" rtlCol="0">
              <a:spAutoFit/>
            </a:bodyPr>
            <a:lstStyle/>
            <a:p>
              <a:r>
                <a:rPr lang="en-US" sz="3000" dirty="0"/>
                <a:t>=</a:t>
              </a:r>
            </a:p>
          </p:txBody>
        </p:sp>
      </p:grpSp>
      <p:sp>
        <p:nvSpPr>
          <p:cNvPr id="14" name="TextBox 13"/>
          <p:cNvSpPr txBox="1"/>
          <p:nvPr/>
        </p:nvSpPr>
        <p:spPr>
          <a:xfrm>
            <a:off x="6185517" y="2806823"/>
            <a:ext cx="2037424" cy="553998"/>
          </a:xfrm>
          <a:prstGeom prst="rect">
            <a:avLst/>
          </a:prstGeom>
          <a:noFill/>
          <a:ln>
            <a:noFill/>
          </a:ln>
        </p:spPr>
        <p:txBody>
          <a:bodyPr wrap="square" rtlCol="0">
            <a:spAutoFit/>
          </a:bodyPr>
          <a:lstStyle/>
          <a:p>
            <a:r>
              <a:rPr lang="en-US" sz="3000" dirty="0"/>
              <a:t>= 50 Years</a:t>
            </a:r>
          </a:p>
        </p:txBody>
      </p:sp>
      <p:grpSp>
        <p:nvGrpSpPr>
          <p:cNvPr id="15" name="Group 14"/>
          <p:cNvGrpSpPr/>
          <p:nvPr/>
        </p:nvGrpSpPr>
        <p:grpSpPr>
          <a:xfrm>
            <a:off x="141195" y="4267200"/>
            <a:ext cx="8740805" cy="954107"/>
            <a:chOff x="174595" y="5257800"/>
            <a:chExt cx="8382000" cy="954107"/>
          </a:xfrm>
        </p:grpSpPr>
        <p:sp>
          <p:nvSpPr>
            <p:cNvPr id="16" name="TextBox 15"/>
            <p:cNvSpPr txBox="1"/>
            <p:nvPr/>
          </p:nvSpPr>
          <p:spPr>
            <a:xfrm>
              <a:off x="174595" y="5257800"/>
              <a:ext cx="8382000" cy="954107"/>
            </a:xfrm>
            <a:prstGeom prst="rect">
              <a:avLst/>
            </a:prstGeom>
            <a:noFill/>
            <a:ln>
              <a:solidFill>
                <a:schemeClr val="tx1"/>
              </a:solidFill>
            </a:ln>
          </p:spPr>
          <p:txBody>
            <a:bodyPr wrap="square" rtlCol="0">
              <a:spAutoFit/>
            </a:bodyPr>
            <a:lstStyle/>
            <a:p>
              <a:r>
                <a:rPr lang="en-US" sz="2800" u="sng" dirty="0"/>
                <a:t>50 years </a:t>
              </a:r>
              <a:r>
                <a:rPr lang="en-US" sz="2800" dirty="0"/>
                <a:t>       2 Doubles</a:t>
              </a:r>
            </a:p>
            <a:p>
              <a:r>
                <a:rPr lang="en-US" sz="2800" dirty="0"/>
                <a:t>1 Double</a:t>
              </a:r>
            </a:p>
          </p:txBody>
        </p:sp>
        <p:sp>
          <p:nvSpPr>
            <p:cNvPr id="17" name="TextBox 16"/>
            <p:cNvSpPr txBox="1"/>
            <p:nvPr/>
          </p:nvSpPr>
          <p:spPr>
            <a:xfrm>
              <a:off x="1674180" y="5332520"/>
              <a:ext cx="383219" cy="553998"/>
            </a:xfrm>
            <a:prstGeom prst="rect">
              <a:avLst/>
            </a:prstGeom>
            <a:noFill/>
            <a:ln>
              <a:noFill/>
            </a:ln>
          </p:spPr>
          <p:txBody>
            <a:bodyPr wrap="square" rtlCol="0">
              <a:spAutoFit/>
            </a:bodyPr>
            <a:lstStyle/>
            <a:p>
              <a:r>
                <a:rPr lang="en-US" sz="3000" dirty="0"/>
                <a:t>X</a:t>
              </a:r>
            </a:p>
          </p:txBody>
        </p:sp>
      </p:grpSp>
      <p:grpSp>
        <p:nvGrpSpPr>
          <p:cNvPr id="18" name="Group 17"/>
          <p:cNvGrpSpPr/>
          <p:nvPr/>
        </p:nvGrpSpPr>
        <p:grpSpPr>
          <a:xfrm>
            <a:off x="533400" y="4386437"/>
            <a:ext cx="2705100" cy="715631"/>
            <a:chOff x="533400" y="5404043"/>
            <a:chExt cx="2705100" cy="715631"/>
          </a:xfrm>
        </p:grpSpPr>
        <p:cxnSp>
          <p:nvCxnSpPr>
            <p:cNvPr id="19" name="Straight Connector 18"/>
            <p:cNvCxnSpPr/>
            <p:nvPr/>
          </p:nvCxnSpPr>
          <p:spPr>
            <a:xfrm flipV="1">
              <a:off x="2400300" y="5404043"/>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33400" y="5814874"/>
              <a:ext cx="838200" cy="304800"/>
            </a:xfrm>
            <a:prstGeom prst="line">
              <a:avLst/>
            </a:prstGeom>
            <a:ln w="31750">
              <a:solidFill>
                <a:srgbClr val="0033CC"/>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3657600" y="4467254"/>
            <a:ext cx="5179381" cy="553998"/>
          </a:xfrm>
          <a:prstGeom prst="rect">
            <a:avLst/>
          </a:prstGeom>
          <a:noFill/>
          <a:ln>
            <a:noFill/>
          </a:ln>
        </p:spPr>
        <p:txBody>
          <a:bodyPr wrap="square" rtlCol="0">
            <a:spAutoFit/>
          </a:bodyPr>
          <a:lstStyle/>
          <a:p>
            <a:r>
              <a:rPr lang="en-US" sz="3000" b="1" dirty="0">
                <a:solidFill>
                  <a:srgbClr val="0033CC"/>
                </a:solidFill>
              </a:rPr>
              <a:t>= 100 years or the year 2110</a:t>
            </a:r>
          </a:p>
        </p:txBody>
      </p:sp>
    </p:spTree>
    <p:extLst>
      <p:ext uri="{BB962C8B-B14F-4D97-AF65-F5344CB8AC3E}">
        <p14:creationId xmlns:p14="http://schemas.microsoft.com/office/powerpoint/2010/main" val="163510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4"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Calculating Population Growth Rate and Doubling Time</a:t>
            </a:r>
            <a:br>
              <a:rPr lang="en-US" dirty="0"/>
            </a:br>
            <a:endParaRPr lang="en-US" dirty="0"/>
          </a:p>
        </p:txBody>
      </p:sp>
      <p:sp>
        <p:nvSpPr>
          <p:cNvPr id="3" name="Subtitle 2"/>
          <p:cNvSpPr>
            <a:spLocks noGrp="1"/>
          </p:cNvSpPr>
          <p:nvPr>
            <p:ph type="subTitle" idx="1"/>
          </p:nvPr>
        </p:nvSpPr>
        <p:spPr/>
        <p:txBody>
          <a:bodyPr/>
          <a:lstStyle/>
          <a:p>
            <a:r>
              <a:rPr lang="en-US" b="1" dirty="0">
                <a:solidFill>
                  <a:schemeClr val="tx1"/>
                </a:solidFill>
              </a:rPr>
              <a:t>Solutions</a:t>
            </a:r>
          </a:p>
        </p:txBody>
      </p:sp>
    </p:spTree>
    <p:extLst>
      <p:ext uri="{BB962C8B-B14F-4D97-AF65-F5344CB8AC3E}">
        <p14:creationId xmlns:p14="http://schemas.microsoft.com/office/powerpoint/2010/main" val="2737882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dirty="0"/>
              <a:t>Global pop Growth Rate: Sample 1</a:t>
            </a:r>
          </a:p>
        </p:txBody>
      </p:sp>
      <p:sp>
        <p:nvSpPr>
          <p:cNvPr id="3" name="Content Placeholder 2"/>
          <p:cNvSpPr>
            <a:spLocks noGrp="1"/>
          </p:cNvSpPr>
          <p:nvPr>
            <p:ph idx="1"/>
          </p:nvPr>
        </p:nvSpPr>
        <p:spPr>
          <a:xfrm>
            <a:off x="395796" y="2438400"/>
            <a:ext cx="8229600" cy="990600"/>
          </a:xfrm>
          <a:ln>
            <a:solidFill>
              <a:schemeClr val="tx1"/>
            </a:solidFill>
          </a:ln>
        </p:spPr>
        <p:txBody>
          <a:bodyPr>
            <a:normAutofit/>
          </a:bodyPr>
          <a:lstStyle/>
          <a:p>
            <a:pPr marL="0" indent="0">
              <a:buNone/>
            </a:pPr>
            <a:r>
              <a:rPr lang="en-US" sz="3000" dirty="0"/>
              <a:t>Population growth rate – </a:t>
            </a:r>
          </a:p>
          <a:p>
            <a:pPr marL="0" indent="0">
              <a:buNone/>
            </a:pPr>
            <a:endParaRPr lang="en-US" dirty="0"/>
          </a:p>
        </p:txBody>
      </p:sp>
      <p:sp>
        <p:nvSpPr>
          <p:cNvPr id="4" name="Content Placeholder 2"/>
          <p:cNvSpPr txBox="1">
            <a:spLocks/>
          </p:cNvSpPr>
          <p:nvPr/>
        </p:nvSpPr>
        <p:spPr>
          <a:xfrm>
            <a:off x="395796" y="3733800"/>
            <a:ext cx="8229600" cy="106680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a:t>Population growth rate – </a:t>
            </a:r>
            <a:r>
              <a:rPr lang="en-US" sz="3000" u="sng" dirty="0"/>
              <a:t>(20 - 8)</a:t>
            </a:r>
            <a:endParaRPr lang="en-US" sz="3000" dirty="0"/>
          </a:p>
          <a:p>
            <a:pPr marL="0" indent="0">
              <a:buFont typeface="Arial" panose="020B0604020202020204" pitchFamily="34" charset="0"/>
              <a:buNone/>
            </a:pPr>
            <a:r>
              <a:rPr lang="en-US" sz="3000" dirty="0"/>
              <a:t>			                   10</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5" name="Rectangle 4"/>
          <p:cNvSpPr/>
          <p:nvPr/>
        </p:nvSpPr>
        <p:spPr>
          <a:xfrm>
            <a:off x="533400" y="1371600"/>
            <a:ext cx="8077200" cy="830997"/>
          </a:xfrm>
          <a:prstGeom prst="rect">
            <a:avLst/>
          </a:prstGeom>
        </p:spPr>
        <p:txBody>
          <a:bodyPr wrap="square">
            <a:spAutoFit/>
          </a:bodyPr>
          <a:lstStyle/>
          <a:p>
            <a:r>
              <a:rPr lang="en-US" sz="2400" dirty="0"/>
              <a:t>Worldwide, there were 20 births and 8 deaths per 1,000 in 2009.  Calculate the growth rate of the world in 2009.</a:t>
            </a:r>
          </a:p>
        </p:txBody>
      </p:sp>
      <p:sp>
        <p:nvSpPr>
          <p:cNvPr id="6" name="Content Placeholder 2"/>
          <p:cNvSpPr txBox="1">
            <a:spLocks/>
          </p:cNvSpPr>
          <p:nvPr/>
        </p:nvSpPr>
        <p:spPr>
          <a:xfrm>
            <a:off x="395796" y="5029200"/>
            <a:ext cx="8229600" cy="106680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a:t>Population growth rate – </a:t>
            </a:r>
            <a:r>
              <a:rPr lang="en-US" sz="3000" u="sng" dirty="0"/>
              <a:t>(12)    </a:t>
            </a:r>
            <a:endParaRPr lang="en-US" sz="3000" dirty="0"/>
          </a:p>
          <a:p>
            <a:pPr marL="0" indent="0">
              <a:buFont typeface="Arial" panose="020B0604020202020204" pitchFamily="34" charset="0"/>
              <a:buNone/>
            </a:pPr>
            <a:r>
              <a:rPr lang="en-US" sz="3000" dirty="0"/>
              <a:t>			                10</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TextBox 6"/>
          <p:cNvSpPr txBox="1"/>
          <p:nvPr/>
        </p:nvSpPr>
        <p:spPr>
          <a:xfrm>
            <a:off x="5293311" y="5105400"/>
            <a:ext cx="1524000" cy="553998"/>
          </a:xfrm>
          <a:prstGeom prst="rect">
            <a:avLst/>
          </a:prstGeom>
          <a:noFill/>
        </p:spPr>
        <p:txBody>
          <a:bodyPr wrap="square" rtlCol="0">
            <a:spAutoFit/>
          </a:bodyPr>
          <a:lstStyle/>
          <a:p>
            <a:r>
              <a:rPr lang="en-US" sz="3000" dirty="0"/>
              <a:t>= 1.2%</a:t>
            </a:r>
          </a:p>
        </p:txBody>
      </p:sp>
      <p:sp>
        <p:nvSpPr>
          <p:cNvPr id="8" name="TextBox 7"/>
          <p:cNvSpPr txBox="1"/>
          <p:nvPr/>
        </p:nvSpPr>
        <p:spPr>
          <a:xfrm>
            <a:off x="4489143" y="2426563"/>
            <a:ext cx="2286000" cy="1077218"/>
          </a:xfrm>
          <a:prstGeom prst="rect">
            <a:avLst/>
          </a:prstGeom>
          <a:noFill/>
          <a:ln>
            <a:noFill/>
          </a:ln>
        </p:spPr>
        <p:txBody>
          <a:bodyPr wrap="square" rtlCol="0">
            <a:spAutoFit/>
          </a:bodyPr>
          <a:lstStyle/>
          <a:p>
            <a:r>
              <a:rPr lang="en-US" sz="3200" u="sng" dirty="0"/>
              <a:t>(CBR-CDR)</a:t>
            </a:r>
          </a:p>
          <a:p>
            <a:r>
              <a:rPr lang="en-US" sz="3200" dirty="0"/>
              <a:t>       10</a:t>
            </a:r>
          </a:p>
        </p:txBody>
      </p:sp>
    </p:spTree>
    <p:extLst>
      <p:ext uri="{BB962C8B-B14F-4D97-AF65-F5344CB8AC3E}">
        <p14:creationId xmlns:p14="http://schemas.microsoft.com/office/powerpoint/2010/main" val="192769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rmAutofit fontScale="90000"/>
          </a:bodyPr>
          <a:lstStyle/>
          <a:p>
            <a:r>
              <a:rPr lang="en-US" dirty="0"/>
              <a:t>Growth Rate of Nation: Sample Problem 2</a:t>
            </a:r>
          </a:p>
        </p:txBody>
      </p:sp>
      <p:sp>
        <p:nvSpPr>
          <p:cNvPr id="3" name="Content Placeholder 2"/>
          <p:cNvSpPr>
            <a:spLocks noGrp="1"/>
          </p:cNvSpPr>
          <p:nvPr>
            <p:ph idx="1"/>
          </p:nvPr>
        </p:nvSpPr>
        <p:spPr>
          <a:xfrm>
            <a:off x="213804" y="3810000"/>
            <a:ext cx="8229600" cy="1295400"/>
          </a:xfrm>
          <a:ln>
            <a:solidFill>
              <a:schemeClr val="tx1"/>
            </a:solidFill>
          </a:ln>
        </p:spPr>
        <p:txBody>
          <a:bodyPr/>
          <a:lstStyle/>
          <a:p>
            <a:pPr marL="0" indent="0">
              <a:buNone/>
            </a:pPr>
            <a:r>
              <a:rPr lang="en-US" dirty="0"/>
              <a:t>Growth Rate for a </a:t>
            </a:r>
          </a:p>
          <a:p>
            <a:pPr marL="0" indent="0">
              <a:buNone/>
            </a:pPr>
            <a:r>
              <a:rPr lang="en-US" dirty="0"/>
              <a:t>nation or region= </a:t>
            </a:r>
          </a:p>
        </p:txBody>
      </p:sp>
      <p:sp>
        <p:nvSpPr>
          <p:cNvPr id="4" name="TextBox 3"/>
          <p:cNvSpPr txBox="1"/>
          <p:nvPr/>
        </p:nvSpPr>
        <p:spPr>
          <a:xfrm>
            <a:off x="3638365" y="2491727"/>
            <a:ext cx="3613951" cy="1077218"/>
          </a:xfrm>
          <a:prstGeom prst="rect">
            <a:avLst/>
          </a:prstGeom>
          <a:noFill/>
          <a:ln>
            <a:noFill/>
          </a:ln>
        </p:spPr>
        <p:txBody>
          <a:bodyPr wrap="square" rtlCol="0">
            <a:spAutoFit/>
          </a:bodyPr>
          <a:lstStyle/>
          <a:p>
            <a:r>
              <a:rPr lang="en-US" sz="3200" u="sng" dirty="0"/>
              <a:t>(CBR + I) - (CDR + E)</a:t>
            </a:r>
          </a:p>
          <a:p>
            <a:r>
              <a:rPr lang="en-US" sz="3200" dirty="0"/>
              <a:t>                 10</a:t>
            </a:r>
          </a:p>
        </p:txBody>
      </p:sp>
      <p:sp>
        <p:nvSpPr>
          <p:cNvPr id="5" name="Content Placeholder 2"/>
          <p:cNvSpPr txBox="1">
            <a:spLocks/>
          </p:cNvSpPr>
          <p:nvPr/>
        </p:nvSpPr>
        <p:spPr>
          <a:xfrm>
            <a:off x="228600" y="2382636"/>
            <a:ext cx="8229600" cy="12954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t>Growth Rate for a </a:t>
            </a:r>
          </a:p>
          <a:p>
            <a:pPr marL="0" indent="0">
              <a:buFont typeface="Arial" panose="020B0604020202020204" pitchFamily="34" charset="0"/>
              <a:buNone/>
            </a:pPr>
            <a:r>
              <a:rPr lang="en-US"/>
              <a:t>nation or region= </a:t>
            </a:r>
            <a:endParaRPr lang="en-US" dirty="0"/>
          </a:p>
        </p:txBody>
      </p:sp>
      <p:sp>
        <p:nvSpPr>
          <p:cNvPr id="6" name="TextBox 5"/>
          <p:cNvSpPr txBox="1"/>
          <p:nvPr/>
        </p:nvSpPr>
        <p:spPr>
          <a:xfrm>
            <a:off x="3650942" y="3886200"/>
            <a:ext cx="2914836" cy="1077218"/>
          </a:xfrm>
          <a:prstGeom prst="rect">
            <a:avLst/>
          </a:prstGeom>
          <a:noFill/>
          <a:ln>
            <a:noFill/>
          </a:ln>
        </p:spPr>
        <p:txBody>
          <a:bodyPr wrap="square" rtlCol="0">
            <a:spAutoFit/>
          </a:bodyPr>
          <a:lstStyle/>
          <a:p>
            <a:r>
              <a:rPr lang="en-US" sz="3200" u="sng" dirty="0"/>
              <a:t>(20 + 1) - (5 + 2)</a:t>
            </a:r>
          </a:p>
          <a:p>
            <a:r>
              <a:rPr lang="en-US" sz="3200" dirty="0"/>
              <a:t>            10</a:t>
            </a:r>
          </a:p>
        </p:txBody>
      </p:sp>
      <p:sp>
        <p:nvSpPr>
          <p:cNvPr id="7" name="Rectangle 6"/>
          <p:cNvSpPr/>
          <p:nvPr/>
        </p:nvSpPr>
        <p:spPr>
          <a:xfrm>
            <a:off x="228600" y="990600"/>
            <a:ext cx="8686799" cy="1200329"/>
          </a:xfrm>
          <a:prstGeom prst="rect">
            <a:avLst/>
          </a:prstGeom>
        </p:spPr>
        <p:txBody>
          <a:bodyPr wrap="square">
            <a:spAutoFit/>
          </a:bodyPr>
          <a:lstStyle/>
          <a:p>
            <a:r>
              <a:rPr lang="en-US" sz="2400" dirty="0"/>
              <a:t>The tiny country of Fremont has a population of 100,000 people.  In 2009, there were  2,000 births, 500 deaths, 200 emigrants, and 100 immigrants.  What is the population growth rate (r) for 2009?</a:t>
            </a:r>
          </a:p>
        </p:txBody>
      </p:sp>
      <p:sp>
        <p:nvSpPr>
          <p:cNvPr id="8" name="Content Placeholder 2"/>
          <p:cNvSpPr txBox="1">
            <a:spLocks/>
          </p:cNvSpPr>
          <p:nvPr/>
        </p:nvSpPr>
        <p:spPr>
          <a:xfrm>
            <a:off x="238217" y="5257800"/>
            <a:ext cx="8229600" cy="12954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t>Growth Rate for a </a:t>
            </a:r>
          </a:p>
          <a:p>
            <a:pPr marL="0" indent="0">
              <a:buFont typeface="Arial" panose="020B0604020202020204" pitchFamily="34" charset="0"/>
              <a:buNone/>
            </a:pPr>
            <a:r>
              <a:rPr lang="en-US"/>
              <a:t>nation or region= </a:t>
            </a:r>
            <a:endParaRPr lang="en-US" dirty="0"/>
          </a:p>
        </p:txBody>
      </p:sp>
      <p:sp>
        <p:nvSpPr>
          <p:cNvPr id="9" name="TextBox 8"/>
          <p:cNvSpPr txBox="1"/>
          <p:nvPr/>
        </p:nvSpPr>
        <p:spPr>
          <a:xfrm>
            <a:off x="3650942" y="5366891"/>
            <a:ext cx="1641629" cy="1077218"/>
          </a:xfrm>
          <a:prstGeom prst="rect">
            <a:avLst/>
          </a:prstGeom>
          <a:noFill/>
          <a:ln>
            <a:noFill/>
          </a:ln>
        </p:spPr>
        <p:txBody>
          <a:bodyPr wrap="square" rtlCol="0">
            <a:spAutoFit/>
          </a:bodyPr>
          <a:lstStyle/>
          <a:p>
            <a:r>
              <a:rPr lang="en-US" sz="3200" u="sng" dirty="0"/>
              <a:t>(21) - (7)</a:t>
            </a:r>
          </a:p>
          <a:p>
            <a:r>
              <a:rPr lang="en-US" sz="3200" dirty="0"/>
              <a:t>      10</a:t>
            </a:r>
          </a:p>
        </p:txBody>
      </p:sp>
      <p:sp>
        <p:nvSpPr>
          <p:cNvPr id="10" name="TextBox 9"/>
          <p:cNvSpPr txBox="1"/>
          <p:nvPr/>
        </p:nvSpPr>
        <p:spPr>
          <a:xfrm>
            <a:off x="6627181" y="5602606"/>
            <a:ext cx="1524000" cy="553998"/>
          </a:xfrm>
          <a:prstGeom prst="rect">
            <a:avLst/>
          </a:prstGeom>
          <a:noFill/>
          <a:ln>
            <a:solidFill>
              <a:schemeClr val="tx1"/>
            </a:solidFill>
          </a:ln>
        </p:spPr>
        <p:txBody>
          <a:bodyPr wrap="square" rtlCol="0">
            <a:spAutoFit/>
          </a:bodyPr>
          <a:lstStyle/>
          <a:p>
            <a:r>
              <a:rPr lang="en-US" sz="3000" dirty="0"/>
              <a:t>= 1.4%</a:t>
            </a:r>
          </a:p>
        </p:txBody>
      </p:sp>
      <p:grpSp>
        <p:nvGrpSpPr>
          <p:cNvPr id="13" name="Group 12"/>
          <p:cNvGrpSpPr/>
          <p:nvPr/>
        </p:nvGrpSpPr>
        <p:grpSpPr>
          <a:xfrm>
            <a:off x="5290722" y="5362792"/>
            <a:ext cx="1110078" cy="1077218"/>
            <a:chOff x="5290722" y="5362792"/>
            <a:chExt cx="1219200" cy="1077218"/>
          </a:xfrm>
        </p:grpSpPr>
        <p:sp>
          <p:nvSpPr>
            <p:cNvPr id="11" name="TextBox 10"/>
            <p:cNvSpPr txBox="1"/>
            <p:nvPr/>
          </p:nvSpPr>
          <p:spPr>
            <a:xfrm>
              <a:off x="5290722" y="5581095"/>
              <a:ext cx="422429" cy="553998"/>
            </a:xfrm>
            <a:prstGeom prst="rect">
              <a:avLst/>
            </a:prstGeom>
            <a:noFill/>
            <a:ln>
              <a:noFill/>
            </a:ln>
          </p:spPr>
          <p:txBody>
            <a:bodyPr wrap="square" rtlCol="0">
              <a:spAutoFit/>
            </a:bodyPr>
            <a:lstStyle/>
            <a:p>
              <a:r>
                <a:rPr lang="en-US" sz="3000" dirty="0"/>
                <a:t>=</a:t>
              </a:r>
            </a:p>
          </p:txBody>
        </p:sp>
        <p:sp>
          <p:nvSpPr>
            <p:cNvPr id="12" name="TextBox 11"/>
            <p:cNvSpPr txBox="1"/>
            <p:nvPr/>
          </p:nvSpPr>
          <p:spPr>
            <a:xfrm>
              <a:off x="5290722" y="5362792"/>
              <a:ext cx="1219200" cy="1077218"/>
            </a:xfrm>
            <a:prstGeom prst="rect">
              <a:avLst/>
            </a:prstGeom>
            <a:noFill/>
            <a:ln>
              <a:noFill/>
            </a:ln>
          </p:spPr>
          <p:txBody>
            <a:bodyPr wrap="square" rtlCol="0">
              <a:spAutoFit/>
            </a:bodyPr>
            <a:lstStyle/>
            <a:p>
              <a:r>
                <a:rPr lang="en-US" sz="3200" dirty="0"/>
                <a:t>     </a:t>
              </a:r>
              <a:r>
                <a:rPr lang="en-US" sz="3200" u="sng" dirty="0"/>
                <a:t>14</a:t>
              </a:r>
            </a:p>
            <a:p>
              <a:r>
                <a:rPr lang="en-US" sz="3200" dirty="0"/>
                <a:t>     10</a:t>
              </a:r>
            </a:p>
          </p:txBody>
        </p:sp>
      </p:grpSp>
    </p:spTree>
    <p:extLst>
      <p:ext uri="{BB962C8B-B14F-4D97-AF65-F5344CB8AC3E}">
        <p14:creationId xmlns:p14="http://schemas.microsoft.com/office/powerpoint/2010/main" val="182338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92162"/>
          </a:xfrm>
        </p:spPr>
        <p:txBody>
          <a:bodyPr/>
          <a:lstStyle/>
          <a:p>
            <a:r>
              <a:rPr lang="en-US" dirty="0"/>
              <a:t>Rule of 70: Sample Problem</a:t>
            </a:r>
          </a:p>
        </p:txBody>
      </p:sp>
      <p:sp>
        <p:nvSpPr>
          <p:cNvPr id="3" name="Content Placeholder 2"/>
          <p:cNvSpPr>
            <a:spLocks noGrp="1"/>
          </p:cNvSpPr>
          <p:nvPr>
            <p:ph idx="1"/>
          </p:nvPr>
        </p:nvSpPr>
        <p:spPr>
          <a:xfrm>
            <a:off x="175334" y="2438400"/>
            <a:ext cx="8229600" cy="1066800"/>
          </a:xfrm>
          <a:ln>
            <a:solidFill>
              <a:schemeClr val="tx1"/>
            </a:solidFill>
          </a:ln>
        </p:spPr>
        <p:txBody>
          <a:bodyPr/>
          <a:lstStyle/>
          <a:p>
            <a:pPr marL="0" indent="0">
              <a:buNone/>
            </a:pPr>
            <a:r>
              <a:rPr lang="en-US" dirty="0"/>
              <a:t>Doubling time (in years)</a:t>
            </a:r>
          </a:p>
        </p:txBody>
      </p:sp>
      <p:sp>
        <p:nvSpPr>
          <p:cNvPr id="4" name="Rectangle 3"/>
          <p:cNvSpPr/>
          <p:nvPr/>
        </p:nvSpPr>
        <p:spPr>
          <a:xfrm>
            <a:off x="175334" y="1123025"/>
            <a:ext cx="8686800" cy="1200329"/>
          </a:xfrm>
          <a:prstGeom prst="rect">
            <a:avLst/>
          </a:prstGeom>
        </p:spPr>
        <p:txBody>
          <a:bodyPr wrap="square">
            <a:spAutoFit/>
          </a:bodyPr>
          <a:lstStyle/>
          <a:p>
            <a:r>
              <a:rPr lang="en-US" sz="2400" dirty="0"/>
              <a:t>The small town of West Fremont has a population of 50,000.  If the growth rate of West Fremont is 2%, then how long will it take for the population of West Fremont to double?</a:t>
            </a:r>
          </a:p>
        </p:txBody>
      </p:sp>
      <p:sp>
        <p:nvSpPr>
          <p:cNvPr id="5" name="Content Placeholder 2"/>
          <p:cNvSpPr txBox="1">
            <a:spLocks/>
          </p:cNvSpPr>
          <p:nvPr/>
        </p:nvSpPr>
        <p:spPr>
          <a:xfrm>
            <a:off x="177553" y="38100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grpSp>
        <p:nvGrpSpPr>
          <p:cNvPr id="8" name="Group 7"/>
          <p:cNvGrpSpPr/>
          <p:nvPr/>
        </p:nvGrpSpPr>
        <p:grpSpPr>
          <a:xfrm>
            <a:off x="4292353" y="2382538"/>
            <a:ext cx="1066800" cy="1015663"/>
            <a:chOff x="4873840" y="2438400"/>
            <a:chExt cx="1066800" cy="1015663"/>
          </a:xfrm>
        </p:grpSpPr>
        <p:sp>
          <p:nvSpPr>
            <p:cNvPr id="6" name="TextBox 5"/>
            <p:cNvSpPr txBox="1"/>
            <p:nvPr/>
          </p:nvSpPr>
          <p:spPr>
            <a:xfrm>
              <a:off x="4873840" y="2438400"/>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r</a:t>
              </a:r>
            </a:p>
          </p:txBody>
        </p:sp>
        <p:sp>
          <p:nvSpPr>
            <p:cNvPr id="7" name="TextBox 6"/>
            <p:cNvSpPr txBox="1"/>
            <p:nvPr/>
          </p:nvSpPr>
          <p:spPr>
            <a:xfrm>
              <a:off x="4904912" y="2590800"/>
              <a:ext cx="383219" cy="553998"/>
            </a:xfrm>
            <a:prstGeom prst="rect">
              <a:avLst/>
            </a:prstGeom>
            <a:noFill/>
            <a:ln>
              <a:noFill/>
            </a:ln>
          </p:spPr>
          <p:txBody>
            <a:bodyPr wrap="square" rtlCol="0">
              <a:spAutoFit/>
            </a:bodyPr>
            <a:lstStyle/>
            <a:p>
              <a:r>
                <a:rPr lang="en-US" sz="3000" dirty="0"/>
                <a:t>=</a:t>
              </a:r>
            </a:p>
          </p:txBody>
        </p:sp>
      </p:grpSp>
      <p:grpSp>
        <p:nvGrpSpPr>
          <p:cNvPr id="11" name="Group 10"/>
          <p:cNvGrpSpPr/>
          <p:nvPr/>
        </p:nvGrpSpPr>
        <p:grpSpPr>
          <a:xfrm>
            <a:off x="4254624" y="3835568"/>
            <a:ext cx="1104529" cy="1015663"/>
            <a:chOff x="4135515" y="5105400"/>
            <a:chExt cx="1104529" cy="1015663"/>
          </a:xfrm>
        </p:grpSpPr>
        <p:sp>
          <p:nvSpPr>
            <p:cNvPr id="9" name="TextBox 8"/>
            <p:cNvSpPr txBox="1"/>
            <p:nvPr/>
          </p:nvSpPr>
          <p:spPr>
            <a:xfrm>
              <a:off x="4173244" y="5105400"/>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2</a:t>
              </a:r>
            </a:p>
          </p:txBody>
        </p:sp>
        <p:sp>
          <p:nvSpPr>
            <p:cNvPr id="10" name="TextBox 9"/>
            <p:cNvSpPr txBox="1"/>
            <p:nvPr/>
          </p:nvSpPr>
          <p:spPr>
            <a:xfrm>
              <a:off x="4135515" y="5336232"/>
              <a:ext cx="383219" cy="553998"/>
            </a:xfrm>
            <a:prstGeom prst="rect">
              <a:avLst/>
            </a:prstGeom>
            <a:noFill/>
            <a:ln>
              <a:noFill/>
            </a:ln>
          </p:spPr>
          <p:txBody>
            <a:bodyPr wrap="square" rtlCol="0">
              <a:spAutoFit/>
            </a:bodyPr>
            <a:lstStyle/>
            <a:p>
              <a:r>
                <a:rPr lang="en-US" sz="3000" dirty="0"/>
                <a:t>=</a:t>
              </a:r>
            </a:p>
          </p:txBody>
        </p:sp>
      </p:grpSp>
      <p:sp>
        <p:nvSpPr>
          <p:cNvPr id="12" name="Content Placeholder 2"/>
          <p:cNvSpPr txBox="1">
            <a:spLocks/>
          </p:cNvSpPr>
          <p:nvPr/>
        </p:nvSpPr>
        <p:spPr>
          <a:xfrm>
            <a:off x="208625" y="52578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sp>
        <p:nvSpPr>
          <p:cNvPr id="13" name="TextBox 12"/>
          <p:cNvSpPr txBox="1"/>
          <p:nvPr/>
        </p:nvSpPr>
        <p:spPr>
          <a:xfrm>
            <a:off x="4323424" y="5334000"/>
            <a:ext cx="2305976" cy="553998"/>
          </a:xfrm>
          <a:prstGeom prst="rect">
            <a:avLst/>
          </a:prstGeom>
          <a:noFill/>
          <a:ln>
            <a:noFill/>
          </a:ln>
        </p:spPr>
        <p:txBody>
          <a:bodyPr wrap="square" rtlCol="0">
            <a:spAutoFit/>
          </a:bodyPr>
          <a:lstStyle/>
          <a:p>
            <a:r>
              <a:rPr lang="en-US" sz="3000" dirty="0"/>
              <a:t>= 35 years</a:t>
            </a:r>
          </a:p>
        </p:txBody>
      </p:sp>
    </p:spTree>
    <p:extLst>
      <p:ext uri="{BB962C8B-B14F-4D97-AF65-F5344CB8AC3E}">
        <p14:creationId xmlns:p14="http://schemas.microsoft.com/office/powerpoint/2010/main" val="31844333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1. North Fremont’s population growth rate is 5%.  What </a:t>
            </a:r>
            <a:br>
              <a:rPr lang="en-US" sz="2800" dirty="0"/>
            </a:br>
            <a:r>
              <a:rPr lang="en-US" sz="2800" dirty="0"/>
              <a:t>     is the doubling time for North Fremont?</a:t>
            </a:r>
          </a:p>
        </p:txBody>
      </p:sp>
      <p:grpSp>
        <p:nvGrpSpPr>
          <p:cNvPr id="16" name="Group 15"/>
          <p:cNvGrpSpPr/>
          <p:nvPr/>
        </p:nvGrpSpPr>
        <p:grpSpPr>
          <a:xfrm>
            <a:off x="241917" y="1959005"/>
            <a:ext cx="8229600" cy="1088994"/>
            <a:chOff x="241917" y="1959005"/>
            <a:chExt cx="8229600" cy="1088994"/>
          </a:xfrm>
        </p:grpSpPr>
        <p:sp>
          <p:nvSpPr>
            <p:cNvPr id="4"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grpSp>
          <p:nvGrpSpPr>
            <p:cNvPr id="5" name="Group 4"/>
            <p:cNvGrpSpPr/>
            <p:nvPr/>
          </p:nvGrpSpPr>
          <p:grpSpPr>
            <a:xfrm>
              <a:off x="4325645" y="1959005"/>
              <a:ext cx="1066800" cy="1015663"/>
              <a:chOff x="4873840" y="2438400"/>
              <a:chExt cx="1066800" cy="1015663"/>
            </a:xfrm>
          </p:grpSpPr>
          <p:sp>
            <p:nvSpPr>
              <p:cNvPr id="6" name="TextBox 5"/>
              <p:cNvSpPr txBox="1"/>
              <p:nvPr/>
            </p:nvSpPr>
            <p:spPr>
              <a:xfrm>
                <a:off x="4873840" y="2438400"/>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r</a:t>
                </a:r>
              </a:p>
            </p:txBody>
          </p:sp>
          <p:sp>
            <p:nvSpPr>
              <p:cNvPr id="7" name="TextBox 6"/>
              <p:cNvSpPr txBox="1"/>
              <p:nvPr/>
            </p:nvSpPr>
            <p:spPr>
              <a:xfrm>
                <a:off x="4904912" y="2590800"/>
                <a:ext cx="383219" cy="553998"/>
              </a:xfrm>
              <a:prstGeom prst="rect">
                <a:avLst/>
              </a:prstGeom>
              <a:noFill/>
              <a:ln>
                <a:noFill/>
              </a:ln>
            </p:spPr>
            <p:txBody>
              <a:bodyPr wrap="square" rtlCol="0">
                <a:spAutoFit/>
              </a:bodyPr>
              <a:lstStyle/>
              <a:p>
                <a:r>
                  <a:rPr lang="en-US" sz="3000" dirty="0"/>
                  <a:t>=</a:t>
                </a:r>
              </a:p>
            </p:txBody>
          </p:sp>
        </p:grpSp>
      </p:grpSp>
      <p:grpSp>
        <p:nvGrpSpPr>
          <p:cNvPr id="15" name="Group 14"/>
          <p:cNvGrpSpPr/>
          <p:nvPr/>
        </p:nvGrpSpPr>
        <p:grpSpPr>
          <a:xfrm>
            <a:off x="241917" y="3250707"/>
            <a:ext cx="8229600" cy="1066800"/>
            <a:chOff x="241917" y="3250707"/>
            <a:chExt cx="8229600" cy="1066800"/>
          </a:xfrm>
        </p:grpSpPr>
        <p:grpSp>
          <p:nvGrpSpPr>
            <p:cNvPr id="13" name="Group 12"/>
            <p:cNvGrpSpPr/>
            <p:nvPr/>
          </p:nvGrpSpPr>
          <p:grpSpPr>
            <a:xfrm>
              <a:off x="241917" y="3250707"/>
              <a:ext cx="8229600" cy="1066800"/>
              <a:chOff x="241917" y="3250707"/>
              <a:chExt cx="8229600" cy="1066800"/>
            </a:xfrm>
          </p:grpSpPr>
          <p:sp>
            <p:nvSpPr>
              <p:cNvPr id="8"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sp>
            <p:nvSpPr>
              <p:cNvPr id="9" name="TextBox 8"/>
              <p:cNvSpPr txBox="1"/>
              <p:nvPr/>
            </p:nvSpPr>
            <p:spPr>
              <a:xfrm>
                <a:off x="4343400" y="3250707"/>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5</a:t>
                </a:r>
              </a:p>
            </p:txBody>
          </p:sp>
        </p:grpSp>
        <p:sp>
          <p:nvSpPr>
            <p:cNvPr id="10" name="TextBox 9"/>
            <p:cNvSpPr txBox="1"/>
            <p:nvPr/>
          </p:nvSpPr>
          <p:spPr>
            <a:xfrm>
              <a:off x="4343400" y="3429000"/>
              <a:ext cx="383219" cy="553998"/>
            </a:xfrm>
            <a:prstGeom prst="rect">
              <a:avLst/>
            </a:prstGeom>
            <a:noFill/>
            <a:ln>
              <a:noFill/>
            </a:ln>
          </p:spPr>
          <p:txBody>
            <a:bodyPr wrap="square" rtlCol="0">
              <a:spAutoFit/>
            </a:bodyPr>
            <a:lstStyle/>
            <a:p>
              <a:r>
                <a:rPr lang="en-US" sz="3000" dirty="0"/>
                <a:t>=</a:t>
              </a:r>
            </a:p>
          </p:txBody>
        </p:sp>
      </p:grpSp>
      <p:grpSp>
        <p:nvGrpSpPr>
          <p:cNvPr id="14" name="Group 13"/>
          <p:cNvGrpSpPr/>
          <p:nvPr/>
        </p:nvGrpSpPr>
        <p:grpSpPr>
          <a:xfrm>
            <a:off x="241917" y="4724400"/>
            <a:ext cx="8229600" cy="1066800"/>
            <a:chOff x="241917" y="4724400"/>
            <a:chExt cx="8229600" cy="1066800"/>
          </a:xfrm>
        </p:grpSpPr>
        <p:sp>
          <p:nvSpPr>
            <p:cNvPr id="11"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sp>
          <p:nvSpPr>
            <p:cNvPr id="12" name="TextBox 11"/>
            <p:cNvSpPr txBox="1"/>
            <p:nvPr/>
          </p:nvSpPr>
          <p:spPr>
            <a:xfrm>
              <a:off x="4381871" y="4876800"/>
              <a:ext cx="2780929" cy="553998"/>
            </a:xfrm>
            <a:prstGeom prst="rect">
              <a:avLst/>
            </a:prstGeom>
            <a:noFill/>
            <a:ln>
              <a:noFill/>
            </a:ln>
          </p:spPr>
          <p:txBody>
            <a:bodyPr wrap="square" rtlCol="0">
              <a:spAutoFit/>
            </a:bodyPr>
            <a:lstStyle/>
            <a:p>
              <a:r>
                <a:rPr lang="en-US" sz="3000" dirty="0"/>
                <a:t>= 14 years</a:t>
              </a:r>
            </a:p>
          </p:txBody>
        </p:sp>
      </p:grpSp>
    </p:spTree>
    <p:extLst>
      <p:ext uri="{BB962C8B-B14F-4D97-AF65-F5344CB8AC3E}">
        <p14:creationId xmlns:p14="http://schemas.microsoft.com/office/powerpoint/2010/main" val="176223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75" y="152400"/>
            <a:ext cx="8229600" cy="1143000"/>
          </a:xfrm>
        </p:spPr>
        <p:txBody>
          <a:bodyPr>
            <a:normAutofit/>
          </a:bodyPr>
          <a:lstStyle/>
          <a:p>
            <a:pPr algn="l"/>
            <a:r>
              <a:rPr lang="en-US" sz="2800" dirty="0"/>
              <a:t>2a. New Fremont had a birthrate of 12 per 1,000 in </a:t>
            </a:r>
            <a:br>
              <a:rPr lang="en-US" sz="2800" dirty="0"/>
            </a:br>
            <a:r>
              <a:rPr lang="en-US" sz="2800" dirty="0"/>
              <a:t>      2010 and a death rate of 9 per 1,000.</a:t>
            </a:r>
          </a:p>
        </p:txBody>
      </p:sp>
      <p:grpSp>
        <p:nvGrpSpPr>
          <p:cNvPr id="8" name="Group 7"/>
          <p:cNvGrpSpPr/>
          <p:nvPr/>
        </p:nvGrpSpPr>
        <p:grpSpPr>
          <a:xfrm>
            <a:off x="304800" y="1665982"/>
            <a:ext cx="8229600" cy="1077218"/>
            <a:chOff x="304800" y="1665982"/>
            <a:chExt cx="8229600" cy="1077218"/>
          </a:xfrm>
        </p:grpSpPr>
        <p:sp>
          <p:nvSpPr>
            <p:cNvPr id="4"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a:t>Population growth rate – </a:t>
              </a:r>
            </a:p>
            <a:p>
              <a:pPr marL="0" indent="0">
                <a:buFont typeface="Arial" panose="020B0604020202020204" pitchFamily="34" charset="0"/>
                <a:buNone/>
              </a:pPr>
              <a:endParaRPr lang="en-US" dirty="0"/>
            </a:p>
          </p:txBody>
        </p:sp>
        <p:sp>
          <p:nvSpPr>
            <p:cNvPr id="5" name="TextBox 4"/>
            <p:cNvSpPr txBox="1"/>
            <p:nvPr/>
          </p:nvSpPr>
          <p:spPr>
            <a:xfrm>
              <a:off x="4289395" y="1665982"/>
              <a:ext cx="2286000" cy="1077218"/>
            </a:xfrm>
            <a:prstGeom prst="rect">
              <a:avLst/>
            </a:prstGeom>
            <a:noFill/>
            <a:ln>
              <a:noFill/>
            </a:ln>
          </p:spPr>
          <p:txBody>
            <a:bodyPr wrap="square" rtlCol="0">
              <a:spAutoFit/>
            </a:bodyPr>
            <a:lstStyle/>
            <a:p>
              <a:r>
                <a:rPr lang="en-US" sz="3200" u="sng" dirty="0"/>
                <a:t>(CBR-CDR)</a:t>
              </a:r>
            </a:p>
            <a:p>
              <a:r>
                <a:rPr lang="en-US" sz="3200" dirty="0"/>
                <a:t>       10</a:t>
              </a:r>
            </a:p>
          </p:txBody>
        </p:sp>
      </p:grpSp>
      <p:grpSp>
        <p:nvGrpSpPr>
          <p:cNvPr id="9" name="Group 8"/>
          <p:cNvGrpSpPr/>
          <p:nvPr/>
        </p:nvGrpSpPr>
        <p:grpSpPr>
          <a:xfrm>
            <a:off x="302581" y="3009900"/>
            <a:ext cx="8229600" cy="1081657"/>
            <a:chOff x="302581" y="3009900"/>
            <a:chExt cx="8229600" cy="1081657"/>
          </a:xfrm>
        </p:grpSpPr>
        <p:sp>
          <p:nvSpPr>
            <p:cNvPr id="6"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a:t>Population growth rate – </a:t>
              </a:r>
            </a:p>
            <a:p>
              <a:pPr marL="0" indent="0">
                <a:buFont typeface="Arial" panose="020B0604020202020204" pitchFamily="34" charset="0"/>
                <a:buNone/>
              </a:pPr>
              <a:endParaRPr lang="en-US" dirty="0"/>
            </a:p>
          </p:txBody>
        </p:sp>
        <p:sp>
          <p:nvSpPr>
            <p:cNvPr id="7" name="TextBox 6"/>
            <p:cNvSpPr txBox="1"/>
            <p:nvPr/>
          </p:nvSpPr>
          <p:spPr>
            <a:xfrm>
              <a:off x="4406284" y="3014339"/>
              <a:ext cx="1308716" cy="1077218"/>
            </a:xfrm>
            <a:prstGeom prst="rect">
              <a:avLst/>
            </a:prstGeom>
            <a:noFill/>
            <a:ln>
              <a:noFill/>
            </a:ln>
          </p:spPr>
          <p:txBody>
            <a:bodyPr wrap="square" rtlCol="0">
              <a:spAutoFit/>
            </a:bodyPr>
            <a:lstStyle/>
            <a:p>
              <a:r>
                <a:rPr lang="en-US" sz="3200" u="sng" dirty="0"/>
                <a:t>(12-9)</a:t>
              </a:r>
            </a:p>
            <a:p>
              <a:r>
                <a:rPr lang="en-US" sz="3200" dirty="0"/>
                <a:t>  10</a:t>
              </a:r>
            </a:p>
          </p:txBody>
        </p:sp>
      </p:grpSp>
      <p:grpSp>
        <p:nvGrpSpPr>
          <p:cNvPr id="14" name="Group 13"/>
          <p:cNvGrpSpPr/>
          <p:nvPr/>
        </p:nvGrpSpPr>
        <p:grpSpPr>
          <a:xfrm>
            <a:off x="316637" y="4404743"/>
            <a:ext cx="8229600" cy="1081657"/>
            <a:chOff x="316637" y="4404743"/>
            <a:chExt cx="8229600" cy="1081657"/>
          </a:xfrm>
        </p:grpSpPr>
        <p:grpSp>
          <p:nvGrpSpPr>
            <p:cNvPr id="10" name="Group 9"/>
            <p:cNvGrpSpPr/>
            <p:nvPr/>
          </p:nvGrpSpPr>
          <p:grpSpPr>
            <a:xfrm>
              <a:off x="316637" y="4404743"/>
              <a:ext cx="8229600" cy="1081657"/>
              <a:chOff x="302581" y="3009900"/>
              <a:chExt cx="8229600" cy="1081657"/>
            </a:xfrm>
          </p:grpSpPr>
          <p:sp>
            <p:nvSpPr>
              <p:cNvPr id="11"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a:t>Population growth rate – </a:t>
                </a:r>
              </a:p>
              <a:p>
                <a:pPr marL="0" indent="0">
                  <a:buFont typeface="Arial" panose="020B0604020202020204" pitchFamily="34" charset="0"/>
                  <a:buNone/>
                </a:pPr>
                <a:endParaRPr lang="en-US" dirty="0"/>
              </a:p>
            </p:txBody>
          </p:sp>
          <p:sp>
            <p:nvSpPr>
              <p:cNvPr id="12" name="TextBox 11"/>
              <p:cNvSpPr txBox="1"/>
              <p:nvPr/>
            </p:nvSpPr>
            <p:spPr>
              <a:xfrm>
                <a:off x="4406284" y="3014339"/>
                <a:ext cx="1308716" cy="1077218"/>
              </a:xfrm>
              <a:prstGeom prst="rect">
                <a:avLst/>
              </a:prstGeom>
              <a:noFill/>
              <a:ln>
                <a:noFill/>
              </a:ln>
            </p:spPr>
            <p:txBody>
              <a:bodyPr wrap="square" rtlCol="0">
                <a:spAutoFit/>
              </a:bodyPr>
              <a:lstStyle/>
              <a:p>
                <a:r>
                  <a:rPr lang="en-US" sz="3200" u="sng" dirty="0"/>
                  <a:t> 3_</a:t>
                </a:r>
              </a:p>
              <a:p>
                <a:r>
                  <a:rPr lang="en-US" sz="3200" dirty="0"/>
                  <a:t>10</a:t>
                </a:r>
              </a:p>
            </p:txBody>
          </p:sp>
        </p:grpSp>
        <p:sp>
          <p:nvSpPr>
            <p:cNvPr id="13" name="TextBox 12"/>
            <p:cNvSpPr txBox="1"/>
            <p:nvPr/>
          </p:nvSpPr>
          <p:spPr>
            <a:xfrm>
              <a:off x="5049176" y="4623044"/>
              <a:ext cx="1961224" cy="553998"/>
            </a:xfrm>
            <a:prstGeom prst="rect">
              <a:avLst/>
            </a:prstGeom>
            <a:noFill/>
            <a:ln>
              <a:noFill/>
            </a:ln>
          </p:spPr>
          <p:txBody>
            <a:bodyPr wrap="square" rtlCol="0">
              <a:spAutoFit/>
            </a:bodyPr>
            <a:lstStyle/>
            <a:p>
              <a:r>
                <a:rPr lang="en-US" sz="3000" dirty="0"/>
                <a:t>= 0.3%</a:t>
              </a:r>
            </a:p>
          </p:txBody>
        </p:sp>
      </p:grpSp>
    </p:spTree>
    <p:extLst>
      <p:ext uri="{BB962C8B-B14F-4D97-AF65-F5344CB8AC3E}">
        <p14:creationId xmlns:p14="http://schemas.microsoft.com/office/powerpoint/2010/main" val="194514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6" y="152400"/>
            <a:ext cx="8915400" cy="1905000"/>
          </a:xfrm>
        </p:spPr>
        <p:txBody>
          <a:bodyPr>
            <a:normAutofit/>
          </a:bodyPr>
          <a:lstStyle/>
          <a:p>
            <a:pPr algn="l"/>
            <a:r>
              <a:rPr lang="en-US" sz="2800" dirty="0"/>
              <a:t>2b. If the current population of New Fremont is 150,000, how long will it take the country to double its population using the current growth rate? (Round to the nearest whole number.)</a:t>
            </a:r>
          </a:p>
        </p:txBody>
      </p:sp>
      <p:grpSp>
        <p:nvGrpSpPr>
          <p:cNvPr id="4" name="Group 3"/>
          <p:cNvGrpSpPr/>
          <p:nvPr/>
        </p:nvGrpSpPr>
        <p:grpSpPr>
          <a:xfrm>
            <a:off x="210845" y="2402031"/>
            <a:ext cx="8229600" cy="1088994"/>
            <a:chOff x="241917" y="1959005"/>
            <a:chExt cx="8229600" cy="1088994"/>
          </a:xfrm>
        </p:grpSpPr>
        <p:sp>
          <p:nvSpPr>
            <p:cNvPr id="5" name="Content Placeholder 2"/>
            <p:cNvSpPr txBox="1">
              <a:spLocks/>
            </p:cNvSpPr>
            <p:nvPr/>
          </p:nvSpPr>
          <p:spPr>
            <a:xfrm>
              <a:off x="241917" y="1981199"/>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grpSp>
          <p:nvGrpSpPr>
            <p:cNvPr id="6" name="Group 5"/>
            <p:cNvGrpSpPr/>
            <p:nvPr/>
          </p:nvGrpSpPr>
          <p:grpSpPr>
            <a:xfrm>
              <a:off x="4325645" y="1959005"/>
              <a:ext cx="1066800" cy="1015663"/>
              <a:chOff x="4873840" y="2438400"/>
              <a:chExt cx="1066800" cy="1015663"/>
            </a:xfrm>
          </p:grpSpPr>
          <p:sp>
            <p:nvSpPr>
              <p:cNvPr id="7" name="TextBox 6"/>
              <p:cNvSpPr txBox="1"/>
              <p:nvPr/>
            </p:nvSpPr>
            <p:spPr>
              <a:xfrm>
                <a:off x="4873840" y="2438400"/>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r</a:t>
                </a:r>
              </a:p>
            </p:txBody>
          </p:sp>
          <p:sp>
            <p:nvSpPr>
              <p:cNvPr id="8" name="TextBox 7"/>
              <p:cNvSpPr txBox="1"/>
              <p:nvPr/>
            </p:nvSpPr>
            <p:spPr>
              <a:xfrm>
                <a:off x="4904912" y="2590800"/>
                <a:ext cx="383219" cy="553998"/>
              </a:xfrm>
              <a:prstGeom prst="rect">
                <a:avLst/>
              </a:prstGeom>
              <a:noFill/>
              <a:ln>
                <a:noFill/>
              </a:ln>
            </p:spPr>
            <p:txBody>
              <a:bodyPr wrap="square" rtlCol="0">
                <a:spAutoFit/>
              </a:bodyPr>
              <a:lstStyle/>
              <a:p>
                <a:r>
                  <a:rPr lang="en-US" sz="3000" dirty="0"/>
                  <a:t>=</a:t>
                </a:r>
              </a:p>
            </p:txBody>
          </p:sp>
        </p:grpSp>
      </p:grpSp>
      <p:grpSp>
        <p:nvGrpSpPr>
          <p:cNvPr id="9" name="Group 8"/>
          <p:cNvGrpSpPr/>
          <p:nvPr/>
        </p:nvGrpSpPr>
        <p:grpSpPr>
          <a:xfrm>
            <a:off x="210845" y="3705999"/>
            <a:ext cx="8229600" cy="1066800"/>
            <a:chOff x="241917" y="3250707"/>
            <a:chExt cx="8229600" cy="1066800"/>
          </a:xfrm>
        </p:grpSpPr>
        <p:grpSp>
          <p:nvGrpSpPr>
            <p:cNvPr id="10" name="Group 9"/>
            <p:cNvGrpSpPr/>
            <p:nvPr/>
          </p:nvGrpSpPr>
          <p:grpSpPr>
            <a:xfrm>
              <a:off x="241917" y="3250707"/>
              <a:ext cx="8229600" cy="1066800"/>
              <a:chOff x="241917" y="3250707"/>
              <a:chExt cx="8229600" cy="1066800"/>
            </a:xfrm>
          </p:grpSpPr>
          <p:sp>
            <p:nvSpPr>
              <p:cNvPr id="12" name="Content Placeholder 2"/>
              <p:cNvSpPr txBox="1">
                <a:spLocks/>
              </p:cNvSpPr>
              <p:nvPr/>
            </p:nvSpPr>
            <p:spPr>
              <a:xfrm>
                <a:off x="241917" y="3250707"/>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sp>
            <p:nvSpPr>
              <p:cNvPr id="13" name="TextBox 12"/>
              <p:cNvSpPr txBox="1"/>
              <p:nvPr/>
            </p:nvSpPr>
            <p:spPr>
              <a:xfrm>
                <a:off x="4343400" y="3250707"/>
                <a:ext cx="1066800" cy="1015663"/>
              </a:xfrm>
              <a:prstGeom prst="rect">
                <a:avLst/>
              </a:prstGeom>
              <a:noFill/>
              <a:ln>
                <a:noFill/>
              </a:ln>
            </p:spPr>
            <p:txBody>
              <a:bodyPr wrap="square" rtlCol="0">
                <a:spAutoFit/>
              </a:bodyPr>
              <a:lstStyle/>
              <a:p>
                <a:r>
                  <a:rPr lang="en-US" sz="3000" dirty="0"/>
                  <a:t>    </a:t>
                </a:r>
                <a:r>
                  <a:rPr lang="en-US" sz="3000" u="sng" dirty="0"/>
                  <a:t>70</a:t>
                </a:r>
              </a:p>
              <a:p>
                <a:r>
                  <a:rPr lang="en-US" sz="3000" dirty="0"/>
                  <a:t>     .3</a:t>
                </a:r>
              </a:p>
            </p:txBody>
          </p:sp>
        </p:grpSp>
        <p:sp>
          <p:nvSpPr>
            <p:cNvPr id="11" name="TextBox 10"/>
            <p:cNvSpPr txBox="1"/>
            <p:nvPr/>
          </p:nvSpPr>
          <p:spPr>
            <a:xfrm>
              <a:off x="4343400" y="3429000"/>
              <a:ext cx="383219" cy="553998"/>
            </a:xfrm>
            <a:prstGeom prst="rect">
              <a:avLst/>
            </a:prstGeom>
            <a:noFill/>
            <a:ln>
              <a:noFill/>
            </a:ln>
          </p:spPr>
          <p:txBody>
            <a:bodyPr wrap="square" rtlCol="0">
              <a:spAutoFit/>
            </a:bodyPr>
            <a:lstStyle/>
            <a:p>
              <a:r>
                <a:rPr lang="en-US" sz="3000" dirty="0"/>
                <a:t>=</a:t>
              </a:r>
            </a:p>
          </p:txBody>
        </p:sp>
      </p:grpSp>
      <p:grpSp>
        <p:nvGrpSpPr>
          <p:cNvPr id="14" name="Group 13"/>
          <p:cNvGrpSpPr/>
          <p:nvPr/>
        </p:nvGrpSpPr>
        <p:grpSpPr>
          <a:xfrm>
            <a:off x="210845" y="5048202"/>
            <a:ext cx="8229600" cy="1066800"/>
            <a:chOff x="241917" y="4724400"/>
            <a:chExt cx="8229600" cy="1066800"/>
          </a:xfrm>
        </p:grpSpPr>
        <p:sp>
          <p:nvSpPr>
            <p:cNvPr id="15" name="Content Placeholder 2"/>
            <p:cNvSpPr txBox="1">
              <a:spLocks/>
            </p:cNvSpPr>
            <p:nvPr/>
          </p:nvSpPr>
          <p:spPr>
            <a:xfrm>
              <a:off x="241917" y="4724400"/>
              <a:ext cx="8229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Doubling time (in years)</a:t>
              </a:r>
            </a:p>
          </p:txBody>
        </p:sp>
        <p:sp>
          <p:nvSpPr>
            <p:cNvPr id="16" name="TextBox 15"/>
            <p:cNvSpPr txBox="1"/>
            <p:nvPr/>
          </p:nvSpPr>
          <p:spPr>
            <a:xfrm>
              <a:off x="4381871" y="4876800"/>
              <a:ext cx="2780929" cy="553998"/>
            </a:xfrm>
            <a:prstGeom prst="rect">
              <a:avLst/>
            </a:prstGeom>
            <a:noFill/>
            <a:ln>
              <a:noFill/>
            </a:ln>
          </p:spPr>
          <p:txBody>
            <a:bodyPr wrap="square" rtlCol="0">
              <a:spAutoFit/>
            </a:bodyPr>
            <a:lstStyle/>
            <a:p>
              <a:r>
                <a:rPr lang="en-US" sz="3000" dirty="0"/>
                <a:t>= 233 years</a:t>
              </a:r>
            </a:p>
          </p:txBody>
        </p:sp>
      </p:grpSp>
    </p:spTree>
    <p:extLst>
      <p:ext uri="{BB962C8B-B14F-4D97-AF65-F5344CB8AC3E}">
        <p14:creationId xmlns:p14="http://schemas.microsoft.com/office/powerpoint/2010/main" val="200972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fontScale="90000"/>
          </a:bodyPr>
          <a:lstStyle/>
          <a:p>
            <a:pPr lvl="0" algn="l"/>
            <a:r>
              <a:rPr lang="en-US" sz="2800" dirty="0"/>
              <a:t>3a. Central Fremont has a crude birth rate of 24 per 1,000 and </a:t>
            </a:r>
            <a:br>
              <a:rPr lang="en-US" sz="2800" dirty="0"/>
            </a:br>
            <a:r>
              <a:rPr lang="en-US" sz="2800" dirty="0"/>
              <a:t>       a crude death rate of 8 per 1,000.  What is the natural </a:t>
            </a:r>
            <a:br>
              <a:rPr lang="en-US" sz="2800" dirty="0"/>
            </a:br>
            <a:r>
              <a:rPr lang="en-US" sz="2800" dirty="0"/>
              <a:t>       annual increase of Central Fremont?</a:t>
            </a:r>
            <a:br>
              <a:rPr lang="en-US" sz="2800" dirty="0"/>
            </a:br>
            <a:endParaRPr lang="en-US" sz="2800" dirty="0"/>
          </a:p>
        </p:txBody>
      </p:sp>
      <p:grpSp>
        <p:nvGrpSpPr>
          <p:cNvPr id="4" name="Group 3"/>
          <p:cNvGrpSpPr/>
          <p:nvPr/>
        </p:nvGrpSpPr>
        <p:grpSpPr>
          <a:xfrm>
            <a:off x="304800" y="1600818"/>
            <a:ext cx="8229600" cy="1033909"/>
            <a:chOff x="304800" y="1665982"/>
            <a:chExt cx="8229600" cy="1033909"/>
          </a:xfrm>
        </p:grpSpPr>
        <p:sp>
          <p:nvSpPr>
            <p:cNvPr id="5" name="Content Placeholder 2"/>
            <p:cNvSpPr txBox="1">
              <a:spLocks/>
            </p:cNvSpPr>
            <p:nvPr/>
          </p:nvSpPr>
          <p:spPr>
            <a:xfrm>
              <a:off x="304800" y="1709291"/>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a:t>Natural rate of increase– </a:t>
              </a:r>
            </a:p>
            <a:p>
              <a:pPr marL="0" indent="0">
                <a:buFont typeface="Arial" panose="020B0604020202020204" pitchFamily="34" charset="0"/>
                <a:buNone/>
              </a:pPr>
              <a:endParaRPr lang="en-US" dirty="0"/>
            </a:p>
          </p:txBody>
        </p:sp>
        <p:sp>
          <p:nvSpPr>
            <p:cNvPr id="6" name="TextBox 5"/>
            <p:cNvSpPr txBox="1"/>
            <p:nvPr/>
          </p:nvSpPr>
          <p:spPr>
            <a:xfrm>
              <a:off x="4289395" y="1665982"/>
              <a:ext cx="2286000" cy="584775"/>
            </a:xfrm>
            <a:prstGeom prst="rect">
              <a:avLst/>
            </a:prstGeom>
            <a:noFill/>
            <a:ln>
              <a:noFill/>
            </a:ln>
          </p:spPr>
          <p:txBody>
            <a:bodyPr wrap="square" rtlCol="0">
              <a:spAutoFit/>
            </a:bodyPr>
            <a:lstStyle/>
            <a:p>
              <a:r>
                <a:rPr lang="en-US" sz="3200" dirty="0"/>
                <a:t>(CBR-CDR)</a:t>
              </a:r>
            </a:p>
          </p:txBody>
        </p:sp>
      </p:grpSp>
      <p:grpSp>
        <p:nvGrpSpPr>
          <p:cNvPr id="7" name="Group 6"/>
          <p:cNvGrpSpPr/>
          <p:nvPr/>
        </p:nvGrpSpPr>
        <p:grpSpPr>
          <a:xfrm>
            <a:off x="302581" y="3009900"/>
            <a:ext cx="8229600" cy="1081657"/>
            <a:chOff x="302581" y="3009900"/>
            <a:chExt cx="8229600" cy="1081657"/>
          </a:xfrm>
        </p:grpSpPr>
        <p:sp>
          <p:nvSpPr>
            <p:cNvPr id="8" name="Content Placeholder 2"/>
            <p:cNvSpPr txBox="1">
              <a:spLocks/>
            </p:cNvSpPr>
            <p:nvPr/>
          </p:nvSpPr>
          <p:spPr>
            <a:xfrm>
              <a:off x="302581" y="3009900"/>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000" dirty="0"/>
                <a:t>Natural rate of increase– </a:t>
              </a:r>
            </a:p>
            <a:p>
              <a:pPr marL="0" indent="0">
                <a:buFont typeface="Arial" panose="020B0604020202020204" pitchFamily="34" charset="0"/>
                <a:buNone/>
              </a:pPr>
              <a:endParaRPr lang="en-US" dirty="0"/>
            </a:p>
          </p:txBody>
        </p:sp>
        <p:sp>
          <p:nvSpPr>
            <p:cNvPr id="9" name="TextBox 8"/>
            <p:cNvSpPr txBox="1"/>
            <p:nvPr/>
          </p:nvSpPr>
          <p:spPr>
            <a:xfrm>
              <a:off x="4406284" y="3014339"/>
              <a:ext cx="1308716" cy="1077218"/>
            </a:xfrm>
            <a:prstGeom prst="rect">
              <a:avLst/>
            </a:prstGeom>
            <a:noFill/>
            <a:ln>
              <a:noFill/>
            </a:ln>
          </p:spPr>
          <p:txBody>
            <a:bodyPr wrap="square" rtlCol="0">
              <a:spAutoFit/>
            </a:bodyPr>
            <a:lstStyle/>
            <a:p>
              <a:r>
                <a:rPr lang="en-US" sz="3200" dirty="0"/>
                <a:t>(24-8) = 16</a:t>
              </a:r>
            </a:p>
          </p:txBody>
        </p:sp>
      </p:grpSp>
      <p:grpSp>
        <p:nvGrpSpPr>
          <p:cNvPr id="11" name="Group 10"/>
          <p:cNvGrpSpPr/>
          <p:nvPr/>
        </p:nvGrpSpPr>
        <p:grpSpPr>
          <a:xfrm>
            <a:off x="291484" y="4572000"/>
            <a:ext cx="8229600" cy="1077218"/>
            <a:chOff x="309508" y="4031646"/>
            <a:chExt cx="8229600" cy="1077218"/>
          </a:xfrm>
        </p:grpSpPr>
        <p:sp>
          <p:nvSpPr>
            <p:cNvPr id="13" name="Content Placeholder 2"/>
            <p:cNvSpPr txBox="1">
              <a:spLocks/>
            </p:cNvSpPr>
            <p:nvPr/>
          </p:nvSpPr>
          <p:spPr>
            <a:xfrm>
              <a:off x="309508" y="4118264"/>
              <a:ext cx="8229600"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000" dirty="0"/>
                <a:t>Population growth rate – </a:t>
              </a:r>
            </a:p>
            <a:p>
              <a:pPr marL="0" indent="0">
                <a:buFont typeface="Arial" panose="020B0604020202020204" pitchFamily="34" charset="0"/>
                <a:buNone/>
              </a:pPr>
              <a:endParaRPr lang="en-US" dirty="0"/>
            </a:p>
          </p:txBody>
        </p:sp>
        <p:sp>
          <p:nvSpPr>
            <p:cNvPr id="14" name="TextBox 13"/>
            <p:cNvSpPr txBox="1"/>
            <p:nvPr/>
          </p:nvSpPr>
          <p:spPr>
            <a:xfrm>
              <a:off x="4567999" y="4031646"/>
              <a:ext cx="1308716" cy="1077218"/>
            </a:xfrm>
            <a:prstGeom prst="rect">
              <a:avLst/>
            </a:prstGeom>
            <a:noFill/>
            <a:ln>
              <a:noFill/>
            </a:ln>
          </p:spPr>
          <p:txBody>
            <a:bodyPr wrap="square" rtlCol="0">
              <a:spAutoFit/>
            </a:bodyPr>
            <a:lstStyle/>
            <a:p>
              <a:r>
                <a:rPr lang="en-US" sz="3200" u="sng" dirty="0"/>
                <a:t>16</a:t>
              </a:r>
            </a:p>
            <a:p>
              <a:r>
                <a:rPr lang="en-US" sz="3200" dirty="0"/>
                <a:t>10 =</a:t>
              </a:r>
            </a:p>
          </p:txBody>
        </p:sp>
      </p:grpSp>
      <p:sp>
        <p:nvSpPr>
          <p:cNvPr id="12" name="TextBox 11"/>
          <p:cNvSpPr txBox="1"/>
          <p:nvPr/>
        </p:nvSpPr>
        <p:spPr>
          <a:xfrm>
            <a:off x="6096000" y="4818221"/>
            <a:ext cx="1308716" cy="584775"/>
          </a:xfrm>
          <a:prstGeom prst="rect">
            <a:avLst/>
          </a:prstGeom>
          <a:noFill/>
          <a:ln>
            <a:noFill/>
          </a:ln>
        </p:spPr>
        <p:txBody>
          <a:bodyPr wrap="square" rtlCol="0">
            <a:spAutoFit/>
          </a:bodyPr>
          <a:lstStyle/>
          <a:p>
            <a:r>
              <a:rPr lang="en-US" sz="3200" dirty="0"/>
              <a:t>1.6</a:t>
            </a:r>
          </a:p>
        </p:txBody>
      </p:sp>
    </p:spTree>
    <p:extLst>
      <p:ext uri="{BB962C8B-B14F-4D97-AF65-F5344CB8AC3E}">
        <p14:creationId xmlns:p14="http://schemas.microsoft.com/office/powerpoint/2010/main" val="127623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TotalTime>
  <Words>778</Words>
  <Application>Microsoft Office PowerPoint</Application>
  <PresentationFormat>On-screen Show (4:3)</PresentationFormat>
  <Paragraphs>161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Gill Sans</vt:lpstr>
      <vt:lpstr>Office Theme</vt:lpstr>
      <vt:lpstr>PowerPoint Presentation</vt:lpstr>
      <vt:lpstr>Calculating Population Growth Rate and Doubling Time </vt:lpstr>
      <vt:lpstr>Global pop Growth Rate: Sample 1</vt:lpstr>
      <vt:lpstr>Growth Rate of Nation: Sample Problem 2</vt:lpstr>
      <vt:lpstr>Rule of 70: Sample Problem</vt:lpstr>
      <vt:lpstr>1. North Fremont’s population growth rate is 5%.  What       is the doubling time for North Fremont?</vt:lpstr>
      <vt:lpstr>2a. New Fremont had a birthrate of 12 per 1,000 in        2010 and a death rate of 9 per 1,000.</vt:lpstr>
      <vt:lpstr>2b. If the current population of New Fremont is 150,000, how long will it take the country to double its population using the current growth rate? (Round to the nearest whole number.)</vt:lpstr>
      <vt:lpstr>3a. Central Fremont has a crude birth rate of 24 per 1,000 and         a crude death rate of 8 per 1,000.  What is the natural         annual increase of Central Fremont? </vt:lpstr>
      <vt:lpstr>3b. At this rate of increase, how long will it take Central         Fremont’s population of 35,000 to double? (Round to the         nearest whole number.)</vt:lpstr>
      <vt:lpstr>4. In 2010, the crude birth rate in Lower Fremont was 25 and the     crude death rate was 11.  If the population was 15,000 in 2010,      and the population growth rate remains constant, when will the      population reach 30,000?</vt:lpstr>
      <vt:lpstr>5. In 2010, East Fremont had a population of 10 million people, a birth rate of 7.2%, and a death rate of 2.2%. If the birth and death rates remain constant, in what year will the population will be close to 40 million people?</vt:lpstr>
      <vt:lpstr>6. In 2010, the population of Fremontville was 6 million and      growing at a rate of 1.4% / year.  If the rate of population      growth remains constant, in what year will the population reach      24 million 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Population Growth Rate and Doubling Time</dc:title>
  <dc:creator>Debbie</dc:creator>
  <cp:lastModifiedBy>Danielle Werts</cp:lastModifiedBy>
  <cp:revision>34</cp:revision>
  <dcterms:created xsi:type="dcterms:W3CDTF">2014-07-22T11:51:07Z</dcterms:created>
  <dcterms:modified xsi:type="dcterms:W3CDTF">2018-06-16T18:30:52Z</dcterms:modified>
</cp:coreProperties>
</file>